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9" r:id="rId4"/>
    <p:sldId id="260" r:id="rId5"/>
    <p:sldId id="264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90" r:id="rId29"/>
    <p:sldId id="293" r:id="rId30"/>
    <p:sldId id="294" r:id="rId31"/>
    <p:sldId id="291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</p:sldIdLst>
  <p:sldSz cx="26228675" cy="146669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3" autoAdjust="0"/>
  </p:normalViewPr>
  <p:slideViewPr>
    <p:cSldViewPr>
      <p:cViewPr varScale="1">
        <p:scale>
          <a:sx n="55" d="100"/>
          <a:sy n="55" d="100"/>
        </p:scale>
        <p:origin x="30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958E7-4EE7-447F-82DF-1DA5FC9E1176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69925" y="1143000"/>
            <a:ext cx="5518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D5E59-3D22-4ACE-B661-FD62964B3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01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3A29-28AB-4BFF-8153-239266177344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0C94-7CD9-467F-B93E-9AF0615BC141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EB7F-C4F5-488A-B8AE-A1E1701BC02D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D9C42-FBFF-49D7-9D52-71B9B5152F9E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090A-F27D-4AAF-8C53-5A5020B63C9F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150E-09CC-451F-A947-86E52742C811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2430-9720-4C2E-B044-76D0E4703840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5B6-1D09-467D-8263-A611BE9AC6C2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6308-E483-40D2-A924-F04033DE8ED4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E090-019F-42F5-8BE8-AC09B57F0C2B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4F72-F813-49C8-B7A7-875F99574E77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4EE8C-A063-4AEE-A20E-BE8BC5F1451E}" type="datetime1">
              <a:rPr lang="en-US" altLang="ko-KR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ide.goorm.i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93" name="Picture 20113">
            <a:extLst>
              <a:ext uri="{FF2B5EF4-FFF2-40B4-BE49-F238E27FC236}">
                <a16:creationId xmlns:a16="http://schemas.microsoft.com/office/drawing/2014/main" id="{A42086CD-1F9A-442D-B0DC-BEB3CDF7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14044613"/>
            <a:ext cx="262286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394" name="Freeform 20114">
            <a:extLst>
              <a:ext uri="{FF2B5EF4-FFF2-40B4-BE49-F238E27FC236}">
                <a16:creationId xmlns:a16="http://schemas.microsoft.com/office/drawing/2014/main" id="{E3C0FCE9-50CB-4115-B8FF-EAB2B7214118}"/>
              </a:ext>
            </a:extLst>
          </p:cNvPr>
          <p:cNvSpPr>
            <a:spLocks/>
          </p:cNvSpPr>
          <p:nvPr/>
        </p:nvSpPr>
        <p:spPr bwMode="auto">
          <a:xfrm>
            <a:off x="1588" y="0"/>
            <a:ext cx="12511088" cy="14514513"/>
          </a:xfrm>
          <a:custGeom>
            <a:avLst/>
            <a:gdLst>
              <a:gd name="T0" fmla="*/ 7755 w 7881"/>
              <a:gd name="T1" fmla="*/ 6023 h 9143"/>
              <a:gd name="T2" fmla="*/ 7755 w 7881"/>
              <a:gd name="T3" fmla="*/ 6023 h 9143"/>
              <a:gd name="T4" fmla="*/ 7727 w 7881"/>
              <a:gd name="T5" fmla="*/ 6077 h 9143"/>
              <a:gd name="T6" fmla="*/ 7697 w 7881"/>
              <a:gd name="T7" fmla="*/ 6131 h 9143"/>
              <a:gd name="T8" fmla="*/ 7663 w 7881"/>
              <a:gd name="T9" fmla="*/ 6181 h 9143"/>
              <a:gd name="T10" fmla="*/ 7627 w 7881"/>
              <a:gd name="T11" fmla="*/ 6231 h 9143"/>
              <a:gd name="T12" fmla="*/ 7591 w 7881"/>
              <a:gd name="T13" fmla="*/ 6277 h 9143"/>
              <a:gd name="T14" fmla="*/ 7551 w 7881"/>
              <a:gd name="T15" fmla="*/ 6323 h 9143"/>
              <a:gd name="T16" fmla="*/ 7509 w 7881"/>
              <a:gd name="T17" fmla="*/ 6365 h 9143"/>
              <a:gd name="T18" fmla="*/ 7465 w 7881"/>
              <a:gd name="T19" fmla="*/ 6407 h 9143"/>
              <a:gd name="T20" fmla="*/ 7421 w 7881"/>
              <a:gd name="T21" fmla="*/ 6445 h 9143"/>
              <a:gd name="T22" fmla="*/ 7373 w 7881"/>
              <a:gd name="T23" fmla="*/ 6481 h 9143"/>
              <a:gd name="T24" fmla="*/ 7323 w 7881"/>
              <a:gd name="T25" fmla="*/ 6515 h 9143"/>
              <a:gd name="T26" fmla="*/ 7273 w 7881"/>
              <a:gd name="T27" fmla="*/ 6547 h 9143"/>
              <a:gd name="T28" fmla="*/ 7219 w 7881"/>
              <a:gd name="T29" fmla="*/ 6575 h 9143"/>
              <a:gd name="T30" fmla="*/ 7165 w 7881"/>
              <a:gd name="T31" fmla="*/ 6603 h 9143"/>
              <a:gd name="T32" fmla="*/ 7111 w 7881"/>
              <a:gd name="T33" fmla="*/ 6627 h 9143"/>
              <a:gd name="T34" fmla="*/ 7053 w 7881"/>
              <a:gd name="T35" fmla="*/ 6647 h 9143"/>
              <a:gd name="T36" fmla="*/ 0 w 7881"/>
              <a:gd name="T37" fmla="*/ 9143 h 9143"/>
              <a:gd name="T38" fmla="*/ 0 w 7881"/>
              <a:gd name="T39" fmla="*/ 0 h 9143"/>
              <a:gd name="T40" fmla="*/ 6007 w 7881"/>
              <a:gd name="T41" fmla="*/ 0 h 9143"/>
              <a:gd name="T42" fmla="*/ 7813 w 7881"/>
              <a:gd name="T43" fmla="*/ 5085 h 9143"/>
              <a:gd name="T44" fmla="*/ 7813 w 7881"/>
              <a:gd name="T45" fmla="*/ 5085 h 9143"/>
              <a:gd name="T46" fmla="*/ 7833 w 7881"/>
              <a:gd name="T47" fmla="*/ 5143 h 9143"/>
              <a:gd name="T48" fmla="*/ 7847 w 7881"/>
              <a:gd name="T49" fmla="*/ 5203 h 9143"/>
              <a:gd name="T50" fmla="*/ 7861 w 7881"/>
              <a:gd name="T51" fmla="*/ 5261 h 9143"/>
              <a:gd name="T52" fmla="*/ 7869 w 7881"/>
              <a:gd name="T53" fmla="*/ 5321 h 9143"/>
              <a:gd name="T54" fmla="*/ 7877 w 7881"/>
              <a:gd name="T55" fmla="*/ 5381 h 9143"/>
              <a:gd name="T56" fmla="*/ 7881 w 7881"/>
              <a:gd name="T57" fmla="*/ 5439 h 9143"/>
              <a:gd name="T58" fmla="*/ 7881 w 7881"/>
              <a:gd name="T59" fmla="*/ 5499 h 9143"/>
              <a:gd name="T60" fmla="*/ 7879 w 7881"/>
              <a:gd name="T61" fmla="*/ 5559 h 9143"/>
              <a:gd name="T62" fmla="*/ 7873 w 7881"/>
              <a:gd name="T63" fmla="*/ 5619 h 9143"/>
              <a:gd name="T64" fmla="*/ 7865 w 7881"/>
              <a:gd name="T65" fmla="*/ 5677 h 9143"/>
              <a:gd name="T66" fmla="*/ 7855 w 7881"/>
              <a:gd name="T67" fmla="*/ 5737 h 9143"/>
              <a:gd name="T68" fmla="*/ 7841 w 7881"/>
              <a:gd name="T69" fmla="*/ 5795 h 9143"/>
              <a:gd name="T70" fmla="*/ 7823 w 7881"/>
              <a:gd name="T71" fmla="*/ 5853 h 9143"/>
              <a:gd name="T72" fmla="*/ 7803 w 7881"/>
              <a:gd name="T73" fmla="*/ 5911 h 9143"/>
              <a:gd name="T74" fmla="*/ 7781 w 7881"/>
              <a:gd name="T75" fmla="*/ 5967 h 9143"/>
              <a:gd name="T76" fmla="*/ 7755 w 7881"/>
              <a:gd name="T77" fmla="*/ 6023 h 9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81" h="9143">
                <a:moveTo>
                  <a:pt x="7755" y="6023"/>
                </a:moveTo>
                <a:lnTo>
                  <a:pt x="7755" y="6023"/>
                </a:lnTo>
                <a:lnTo>
                  <a:pt x="7727" y="6077"/>
                </a:lnTo>
                <a:lnTo>
                  <a:pt x="7697" y="6131"/>
                </a:lnTo>
                <a:lnTo>
                  <a:pt x="7663" y="6181"/>
                </a:lnTo>
                <a:lnTo>
                  <a:pt x="7627" y="6231"/>
                </a:lnTo>
                <a:lnTo>
                  <a:pt x="7591" y="6277"/>
                </a:lnTo>
                <a:lnTo>
                  <a:pt x="7551" y="6323"/>
                </a:lnTo>
                <a:lnTo>
                  <a:pt x="7509" y="6365"/>
                </a:lnTo>
                <a:lnTo>
                  <a:pt x="7465" y="6407"/>
                </a:lnTo>
                <a:lnTo>
                  <a:pt x="7421" y="6445"/>
                </a:lnTo>
                <a:lnTo>
                  <a:pt x="7373" y="6481"/>
                </a:lnTo>
                <a:lnTo>
                  <a:pt x="7323" y="6515"/>
                </a:lnTo>
                <a:lnTo>
                  <a:pt x="7273" y="6547"/>
                </a:lnTo>
                <a:lnTo>
                  <a:pt x="7219" y="6575"/>
                </a:lnTo>
                <a:lnTo>
                  <a:pt x="7165" y="6603"/>
                </a:lnTo>
                <a:lnTo>
                  <a:pt x="7111" y="6627"/>
                </a:lnTo>
                <a:lnTo>
                  <a:pt x="7053" y="6647"/>
                </a:lnTo>
                <a:lnTo>
                  <a:pt x="0" y="9143"/>
                </a:lnTo>
                <a:lnTo>
                  <a:pt x="0" y="0"/>
                </a:lnTo>
                <a:lnTo>
                  <a:pt x="6007" y="0"/>
                </a:lnTo>
                <a:lnTo>
                  <a:pt x="7813" y="5085"/>
                </a:lnTo>
                <a:lnTo>
                  <a:pt x="7813" y="5085"/>
                </a:lnTo>
                <a:lnTo>
                  <a:pt x="7833" y="5143"/>
                </a:lnTo>
                <a:lnTo>
                  <a:pt x="7847" y="5203"/>
                </a:lnTo>
                <a:lnTo>
                  <a:pt x="7861" y="5261"/>
                </a:lnTo>
                <a:lnTo>
                  <a:pt x="7869" y="5321"/>
                </a:lnTo>
                <a:lnTo>
                  <a:pt x="7877" y="5381"/>
                </a:lnTo>
                <a:lnTo>
                  <a:pt x="7881" y="5439"/>
                </a:lnTo>
                <a:lnTo>
                  <a:pt x="7881" y="5499"/>
                </a:lnTo>
                <a:lnTo>
                  <a:pt x="7879" y="5559"/>
                </a:lnTo>
                <a:lnTo>
                  <a:pt x="7873" y="5619"/>
                </a:lnTo>
                <a:lnTo>
                  <a:pt x="7865" y="5677"/>
                </a:lnTo>
                <a:lnTo>
                  <a:pt x="7855" y="5737"/>
                </a:lnTo>
                <a:lnTo>
                  <a:pt x="7841" y="5795"/>
                </a:lnTo>
                <a:lnTo>
                  <a:pt x="7823" y="5853"/>
                </a:lnTo>
                <a:lnTo>
                  <a:pt x="7803" y="5911"/>
                </a:lnTo>
                <a:lnTo>
                  <a:pt x="7781" y="5967"/>
                </a:lnTo>
                <a:lnTo>
                  <a:pt x="7755" y="6023"/>
                </a:lnTo>
                <a:close/>
              </a:path>
            </a:pathLst>
          </a:custGeom>
          <a:solidFill>
            <a:srgbClr val="FDE7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395" name="Freeform 20115">
            <a:extLst>
              <a:ext uri="{FF2B5EF4-FFF2-40B4-BE49-F238E27FC236}">
                <a16:creationId xmlns:a16="http://schemas.microsoft.com/office/drawing/2014/main" id="{ABBF858A-7007-495F-A0F0-69EB8E07B94F}"/>
              </a:ext>
            </a:extLst>
          </p:cNvPr>
          <p:cNvSpPr>
            <a:spLocks/>
          </p:cNvSpPr>
          <p:nvPr/>
        </p:nvSpPr>
        <p:spPr bwMode="auto">
          <a:xfrm>
            <a:off x="1588" y="0"/>
            <a:ext cx="12511088" cy="14514513"/>
          </a:xfrm>
          <a:custGeom>
            <a:avLst/>
            <a:gdLst>
              <a:gd name="T0" fmla="*/ 7755 w 7881"/>
              <a:gd name="T1" fmla="*/ 6023 h 9143"/>
              <a:gd name="T2" fmla="*/ 7755 w 7881"/>
              <a:gd name="T3" fmla="*/ 6023 h 9143"/>
              <a:gd name="T4" fmla="*/ 7727 w 7881"/>
              <a:gd name="T5" fmla="*/ 6077 h 9143"/>
              <a:gd name="T6" fmla="*/ 7697 w 7881"/>
              <a:gd name="T7" fmla="*/ 6131 h 9143"/>
              <a:gd name="T8" fmla="*/ 7663 w 7881"/>
              <a:gd name="T9" fmla="*/ 6181 h 9143"/>
              <a:gd name="T10" fmla="*/ 7627 w 7881"/>
              <a:gd name="T11" fmla="*/ 6231 h 9143"/>
              <a:gd name="T12" fmla="*/ 7591 w 7881"/>
              <a:gd name="T13" fmla="*/ 6277 h 9143"/>
              <a:gd name="T14" fmla="*/ 7551 w 7881"/>
              <a:gd name="T15" fmla="*/ 6323 h 9143"/>
              <a:gd name="T16" fmla="*/ 7509 w 7881"/>
              <a:gd name="T17" fmla="*/ 6365 h 9143"/>
              <a:gd name="T18" fmla="*/ 7465 w 7881"/>
              <a:gd name="T19" fmla="*/ 6407 h 9143"/>
              <a:gd name="T20" fmla="*/ 7421 w 7881"/>
              <a:gd name="T21" fmla="*/ 6445 h 9143"/>
              <a:gd name="T22" fmla="*/ 7373 w 7881"/>
              <a:gd name="T23" fmla="*/ 6481 h 9143"/>
              <a:gd name="T24" fmla="*/ 7323 w 7881"/>
              <a:gd name="T25" fmla="*/ 6515 h 9143"/>
              <a:gd name="T26" fmla="*/ 7273 w 7881"/>
              <a:gd name="T27" fmla="*/ 6547 h 9143"/>
              <a:gd name="T28" fmla="*/ 7219 w 7881"/>
              <a:gd name="T29" fmla="*/ 6575 h 9143"/>
              <a:gd name="T30" fmla="*/ 7165 w 7881"/>
              <a:gd name="T31" fmla="*/ 6603 h 9143"/>
              <a:gd name="T32" fmla="*/ 7111 w 7881"/>
              <a:gd name="T33" fmla="*/ 6627 h 9143"/>
              <a:gd name="T34" fmla="*/ 7053 w 7881"/>
              <a:gd name="T35" fmla="*/ 6647 h 9143"/>
              <a:gd name="T36" fmla="*/ 0 w 7881"/>
              <a:gd name="T37" fmla="*/ 9143 h 9143"/>
              <a:gd name="T38" fmla="*/ 0 w 7881"/>
              <a:gd name="T39" fmla="*/ 0 h 9143"/>
              <a:gd name="T40" fmla="*/ 6007 w 7881"/>
              <a:gd name="T41" fmla="*/ 0 h 9143"/>
              <a:gd name="T42" fmla="*/ 7813 w 7881"/>
              <a:gd name="T43" fmla="*/ 5085 h 9143"/>
              <a:gd name="T44" fmla="*/ 7813 w 7881"/>
              <a:gd name="T45" fmla="*/ 5085 h 9143"/>
              <a:gd name="T46" fmla="*/ 7833 w 7881"/>
              <a:gd name="T47" fmla="*/ 5143 h 9143"/>
              <a:gd name="T48" fmla="*/ 7847 w 7881"/>
              <a:gd name="T49" fmla="*/ 5203 h 9143"/>
              <a:gd name="T50" fmla="*/ 7861 w 7881"/>
              <a:gd name="T51" fmla="*/ 5261 h 9143"/>
              <a:gd name="T52" fmla="*/ 7869 w 7881"/>
              <a:gd name="T53" fmla="*/ 5321 h 9143"/>
              <a:gd name="T54" fmla="*/ 7877 w 7881"/>
              <a:gd name="T55" fmla="*/ 5381 h 9143"/>
              <a:gd name="T56" fmla="*/ 7881 w 7881"/>
              <a:gd name="T57" fmla="*/ 5439 h 9143"/>
              <a:gd name="T58" fmla="*/ 7881 w 7881"/>
              <a:gd name="T59" fmla="*/ 5499 h 9143"/>
              <a:gd name="T60" fmla="*/ 7879 w 7881"/>
              <a:gd name="T61" fmla="*/ 5559 h 9143"/>
              <a:gd name="T62" fmla="*/ 7873 w 7881"/>
              <a:gd name="T63" fmla="*/ 5619 h 9143"/>
              <a:gd name="T64" fmla="*/ 7865 w 7881"/>
              <a:gd name="T65" fmla="*/ 5677 h 9143"/>
              <a:gd name="T66" fmla="*/ 7855 w 7881"/>
              <a:gd name="T67" fmla="*/ 5737 h 9143"/>
              <a:gd name="T68" fmla="*/ 7841 w 7881"/>
              <a:gd name="T69" fmla="*/ 5795 h 9143"/>
              <a:gd name="T70" fmla="*/ 7823 w 7881"/>
              <a:gd name="T71" fmla="*/ 5853 h 9143"/>
              <a:gd name="T72" fmla="*/ 7803 w 7881"/>
              <a:gd name="T73" fmla="*/ 5911 h 9143"/>
              <a:gd name="T74" fmla="*/ 7781 w 7881"/>
              <a:gd name="T75" fmla="*/ 5967 h 9143"/>
              <a:gd name="T76" fmla="*/ 7755 w 7881"/>
              <a:gd name="T77" fmla="*/ 6023 h 9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81" h="9143">
                <a:moveTo>
                  <a:pt x="7755" y="6023"/>
                </a:moveTo>
                <a:lnTo>
                  <a:pt x="7755" y="6023"/>
                </a:lnTo>
                <a:lnTo>
                  <a:pt x="7727" y="6077"/>
                </a:lnTo>
                <a:lnTo>
                  <a:pt x="7697" y="6131"/>
                </a:lnTo>
                <a:lnTo>
                  <a:pt x="7663" y="6181"/>
                </a:lnTo>
                <a:lnTo>
                  <a:pt x="7627" y="6231"/>
                </a:lnTo>
                <a:lnTo>
                  <a:pt x="7591" y="6277"/>
                </a:lnTo>
                <a:lnTo>
                  <a:pt x="7551" y="6323"/>
                </a:lnTo>
                <a:lnTo>
                  <a:pt x="7509" y="6365"/>
                </a:lnTo>
                <a:lnTo>
                  <a:pt x="7465" y="6407"/>
                </a:lnTo>
                <a:lnTo>
                  <a:pt x="7421" y="6445"/>
                </a:lnTo>
                <a:lnTo>
                  <a:pt x="7373" y="6481"/>
                </a:lnTo>
                <a:lnTo>
                  <a:pt x="7323" y="6515"/>
                </a:lnTo>
                <a:lnTo>
                  <a:pt x="7273" y="6547"/>
                </a:lnTo>
                <a:lnTo>
                  <a:pt x="7219" y="6575"/>
                </a:lnTo>
                <a:lnTo>
                  <a:pt x="7165" y="6603"/>
                </a:lnTo>
                <a:lnTo>
                  <a:pt x="7111" y="6627"/>
                </a:lnTo>
                <a:lnTo>
                  <a:pt x="7053" y="6647"/>
                </a:lnTo>
                <a:lnTo>
                  <a:pt x="0" y="9143"/>
                </a:lnTo>
                <a:lnTo>
                  <a:pt x="0" y="0"/>
                </a:lnTo>
                <a:lnTo>
                  <a:pt x="6007" y="0"/>
                </a:lnTo>
                <a:lnTo>
                  <a:pt x="7813" y="5085"/>
                </a:lnTo>
                <a:lnTo>
                  <a:pt x="7813" y="5085"/>
                </a:lnTo>
                <a:lnTo>
                  <a:pt x="7833" y="5143"/>
                </a:lnTo>
                <a:lnTo>
                  <a:pt x="7847" y="5203"/>
                </a:lnTo>
                <a:lnTo>
                  <a:pt x="7861" y="5261"/>
                </a:lnTo>
                <a:lnTo>
                  <a:pt x="7869" y="5321"/>
                </a:lnTo>
                <a:lnTo>
                  <a:pt x="7877" y="5381"/>
                </a:lnTo>
                <a:lnTo>
                  <a:pt x="7881" y="5439"/>
                </a:lnTo>
                <a:lnTo>
                  <a:pt x="7881" y="5499"/>
                </a:lnTo>
                <a:lnTo>
                  <a:pt x="7879" y="5559"/>
                </a:lnTo>
                <a:lnTo>
                  <a:pt x="7873" y="5619"/>
                </a:lnTo>
                <a:lnTo>
                  <a:pt x="7865" y="5677"/>
                </a:lnTo>
                <a:lnTo>
                  <a:pt x="7855" y="5737"/>
                </a:lnTo>
                <a:lnTo>
                  <a:pt x="7841" y="5795"/>
                </a:lnTo>
                <a:lnTo>
                  <a:pt x="7823" y="5853"/>
                </a:lnTo>
                <a:lnTo>
                  <a:pt x="7803" y="5911"/>
                </a:lnTo>
                <a:lnTo>
                  <a:pt x="7781" y="5967"/>
                </a:lnTo>
                <a:lnTo>
                  <a:pt x="7755" y="60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396" name="Freeform 20116">
            <a:extLst>
              <a:ext uri="{FF2B5EF4-FFF2-40B4-BE49-F238E27FC236}">
                <a16:creationId xmlns:a16="http://schemas.microsoft.com/office/drawing/2014/main" id="{AD17C228-DB7C-40D1-8B85-900BE7D78E32}"/>
              </a:ext>
            </a:extLst>
          </p:cNvPr>
          <p:cNvSpPr>
            <a:spLocks/>
          </p:cNvSpPr>
          <p:nvPr/>
        </p:nvSpPr>
        <p:spPr bwMode="auto">
          <a:xfrm>
            <a:off x="16557626" y="3451225"/>
            <a:ext cx="9669463" cy="11215688"/>
          </a:xfrm>
          <a:custGeom>
            <a:avLst/>
            <a:gdLst>
              <a:gd name="T0" fmla="*/ 96 w 6091"/>
              <a:gd name="T1" fmla="*/ 2410 h 7065"/>
              <a:gd name="T2" fmla="*/ 96 w 6091"/>
              <a:gd name="T3" fmla="*/ 2410 h 7065"/>
              <a:gd name="T4" fmla="*/ 118 w 6091"/>
              <a:gd name="T5" fmla="*/ 2368 h 7065"/>
              <a:gd name="T6" fmla="*/ 142 w 6091"/>
              <a:gd name="T7" fmla="*/ 2328 h 7065"/>
              <a:gd name="T8" fmla="*/ 168 w 6091"/>
              <a:gd name="T9" fmla="*/ 2288 h 7065"/>
              <a:gd name="T10" fmla="*/ 196 w 6091"/>
              <a:gd name="T11" fmla="*/ 2250 h 7065"/>
              <a:gd name="T12" fmla="*/ 224 w 6091"/>
              <a:gd name="T13" fmla="*/ 2214 h 7065"/>
              <a:gd name="T14" fmla="*/ 254 w 6091"/>
              <a:gd name="T15" fmla="*/ 2180 h 7065"/>
              <a:gd name="T16" fmla="*/ 286 w 6091"/>
              <a:gd name="T17" fmla="*/ 2146 h 7065"/>
              <a:gd name="T18" fmla="*/ 320 w 6091"/>
              <a:gd name="T19" fmla="*/ 2114 h 7065"/>
              <a:gd name="T20" fmla="*/ 356 w 6091"/>
              <a:gd name="T21" fmla="*/ 2084 h 7065"/>
              <a:gd name="T22" fmla="*/ 392 w 6091"/>
              <a:gd name="T23" fmla="*/ 2056 h 7065"/>
              <a:gd name="T24" fmla="*/ 430 w 6091"/>
              <a:gd name="T25" fmla="*/ 2030 h 7065"/>
              <a:gd name="T26" fmla="*/ 470 w 6091"/>
              <a:gd name="T27" fmla="*/ 2006 h 7065"/>
              <a:gd name="T28" fmla="*/ 510 w 6091"/>
              <a:gd name="T29" fmla="*/ 1984 h 7065"/>
              <a:gd name="T30" fmla="*/ 552 w 6091"/>
              <a:gd name="T31" fmla="*/ 1964 h 7065"/>
              <a:gd name="T32" fmla="*/ 596 w 6091"/>
              <a:gd name="T33" fmla="*/ 1944 h 7065"/>
              <a:gd name="T34" fmla="*/ 640 w 6091"/>
              <a:gd name="T35" fmla="*/ 1928 h 7065"/>
              <a:gd name="T36" fmla="*/ 6091 w 6091"/>
              <a:gd name="T37" fmla="*/ 0 h 7065"/>
              <a:gd name="T38" fmla="*/ 6091 w 6091"/>
              <a:gd name="T39" fmla="*/ 7065 h 7065"/>
              <a:gd name="T40" fmla="*/ 1448 w 6091"/>
              <a:gd name="T41" fmla="*/ 7065 h 7065"/>
              <a:gd name="T42" fmla="*/ 52 w 6091"/>
              <a:gd name="T43" fmla="*/ 3135 h 7065"/>
              <a:gd name="T44" fmla="*/ 52 w 6091"/>
              <a:gd name="T45" fmla="*/ 3135 h 7065"/>
              <a:gd name="T46" fmla="*/ 38 w 6091"/>
              <a:gd name="T47" fmla="*/ 3089 h 7065"/>
              <a:gd name="T48" fmla="*/ 26 w 6091"/>
              <a:gd name="T49" fmla="*/ 3045 h 7065"/>
              <a:gd name="T50" fmla="*/ 16 w 6091"/>
              <a:gd name="T51" fmla="*/ 2999 h 7065"/>
              <a:gd name="T52" fmla="*/ 8 w 6091"/>
              <a:gd name="T53" fmla="*/ 2953 h 7065"/>
              <a:gd name="T54" fmla="*/ 4 w 6091"/>
              <a:gd name="T55" fmla="*/ 2907 h 7065"/>
              <a:gd name="T56" fmla="*/ 0 w 6091"/>
              <a:gd name="T57" fmla="*/ 2861 h 7065"/>
              <a:gd name="T58" fmla="*/ 0 w 6091"/>
              <a:gd name="T59" fmla="*/ 2815 h 7065"/>
              <a:gd name="T60" fmla="*/ 2 w 6091"/>
              <a:gd name="T61" fmla="*/ 2769 h 7065"/>
              <a:gd name="T62" fmla="*/ 6 w 6091"/>
              <a:gd name="T63" fmla="*/ 2723 h 7065"/>
              <a:gd name="T64" fmla="*/ 12 w 6091"/>
              <a:gd name="T65" fmla="*/ 2677 h 7065"/>
              <a:gd name="T66" fmla="*/ 20 w 6091"/>
              <a:gd name="T67" fmla="*/ 2631 h 7065"/>
              <a:gd name="T68" fmla="*/ 32 w 6091"/>
              <a:gd name="T69" fmla="*/ 2587 h 7065"/>
              <a:gd name="T70" fmla="*/ 44 w 6091"/>
              <a:gd name="T71" fmla="*/ 2541 h 7065"/>
              <a:gd name="T72" fmla="*/ 60 w 6091"/>
              <a:gd name="T73" fmla="*/ 2497 h 7065"/>
              <a:gd name="T74" fmla="*/ 78 w 6091"/>
              <a:gd name="T75" fmla="*/ 2453 h 7065"/>
              <a:gd name="T76" fmla="*/ 96 w 6091"/>
              <a:gd name="T77" fmla="*/ 2410 h 7065"/>
              <a:gd name="T78" fmla="*/ 96 w 6091"/>
              <a:gd name="T79" fmla="*/ 2410 h 7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91" h="7065">
                <a:moveTo>
                  <a:pt x="96" y="2410"/>
                </a:moveTo>
                <a:lnTo>
                  <a:pt x="96" y="2410"/>
                </a:lnTo>
                <a:lnTo>
                  <a:pt x="118" y="2368"/>
                </a:lnTo>
                <a:lnTo>
                  <a:pt x="142" y="2328"/>
                </a:lnTo>
                <a:lnTo>
                  <a:pt x="168" y="2288"/>
                </a:lnTo>
                <a:lnTo>
                  <a:pt x="196" y="2250"/>
                </a:lnTo>
                <a:lnTo>
                  <a:pt x="224" y="2214"/>
                </a:lnTo>
                <a:lnTo>
                  <a:pt x="254" y="2180"/>
                </a:lnTo>
                <a:lnTo>
                  <a:pt x="286" y="2146"/>
                </a:lnTo>
                <a:lnTo>
                  <a:pt x="320" y="2114"/>
                </a:lnTo>
                <a:lnTo>
                  <a:pt x="356" y="2084"/>
                </a:lnTo>
                <a:lnTo>
                  <a:pt x="392" y="2056"/>
                </a:lnTo>
                <a:lnTo>
                  <a:pt x="430" y="2030"/>
                </a:lnTo>
                <a:lnTo>
                  <a:pt x="470" y="2006"/>
                </a:lnTo>
                <a:lnTo>
                  <a:pt x="510" y="1984"/>
                </a:lnTo>
                <a:lnTo>
                  <a:pt x="552" y="1964"/>
                </a:lnTo>
                <a:lnTo>
                  <a:pt x="596" y="1944"/>
                </a:lnTo>
                <a:lnTo>
                  <a:pt x="640" y="1928"/>
                </a:lnTo>
                <a:lnTo>
                  <a:pt x="6091" y="0"/>
                </a:lnTo>
                <a:lnTo>
                  <a:pt x="6091" y="7065"/>
                </a:lnTo>
                <a:lnTo>
                  <a:pt x="1448" y="7065"/>
                </a:lnTo>
                <a:lnTo>
                  <a:pt x="52" y="3135"/>
                </a:lnTo>
                <a:lnTo>
                  <a:pt x="52" y="3135"/>
                </a:lnTo>
                <a:lnTo>
                  <a:pt x="38" y="3089"/>
                </a:lnTo>
                <a:lnTo>
                  <a:pt x="26" y="3045"/>
                </a:lnTo>
                <a:lnTo>
                  <a:pt x="16" y="2999"/>
                </a:lnTo>
                <a:lnTo>
                  <a:pt x="8" y="2953"/>
                </a:lnTo>
                <a:lnTo>
                  <a:pt x="4" y="2907"/>
                </a:lnTo>
                <a:lnTo>
                  <a:pt x="0" y="2861"/>
                </a:lnTo>
                <a:lnTo>
                  <a:pt x="0" y="2815"/>
                </a:lnTo>
                <a:lnTo>
                  <a:pt x="2" y="2769"/>
                </a:lnTo>
                <a:lnTo>
                  <a:pt x="6" y="2723"/>
                </a:lnTo>
                <a:lnTo>
                  <a:pt x="12" y="2677"/>
                </a:lnTo>
                <a:lnTo>
                  <a:pt x="20" y="2631"/>
                </a:lnTo>
                <a:lnTo>
                  <a:pt x="32" y="2587"/>
                </a:lnTo>
                <a:lnTo>
                  <a:pt x="44" y="2541"/>
                </a:lnTo>
                <a:lnTo>
                  <a:pt x="60" y="2497"/>
                </a:lnTo>
                <a:lnTo>
                  <a:pt x="78" y="2453"/>
                </a:lnTo>
                <a:lnTo>
                  <a:pt x="96" y="2410"/>
                </a:lnTo>
                <a:lnTo>
                  <a:pt x="96" y="2410"/>
                </a:lnTo>
                <a:close/>
              </a:path>
            </a:pathLst>
          </a:custGeom>
          <a:solidFill>
            <a:srgbClr val="FDE7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53397" name="Picture 20117">
            <a:extLst>
              <a:ext uri="{FF2B5EF4-FFF2-40B4-BE49-F238E27FC236}">
                <a16:creationId xmlns:a16="http://schemas.microsoft.com/office/drawing/2014/main" id="{8FB0390F-7E05-4CB2-86E3-DC963AE9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51" y="3435350"/>
            <a:ext cx="15476538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170" name="Rectangle 91">
            <a:extLst>
              <a:ext uri="{FF2B5EF4-FFF2-40B4-BE49-F238E27FC236}">
                <a16:creationId xmlns:a16="http://schemas.microsoft.com/office/drawing/2014/main" id="{31D8AFFD-1667-4654-ACE8-A24ED348D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5682" y="3786078"/>
            <a:ext cx="4456348" cy="278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1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171" name="Rectangle 92">
            <a:extLst>
              <a:ext uri="{FF2B5EF4-FFF2-40B4-BE49-F238E27FC236}">
                <a16:creationId xmlns:a16="http://schemas.microsoft.com/office/drawing/2014/main" id="{01B0FFC0-7949-4038-BC91-49E8A8E39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1484" y="4570908"/>
            <a:ext cx="472565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600" b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시작하기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81" name="Rectangle 92">
            <a:extLst>
              <a:ext uri="{FF2B5EF4-FFF2-40B4-BE49-F238E27FC236}">
                <a16:creationId xmlns:a16="http://schemas.microsoft.com/office/drawing/2014/main" id="{A97A2CEF-E8B0-478C-8FB3-ECD95EBE7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5469" y="6075243"/>
            <a:ext cx="265938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2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이동준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7" name="그래픽 7">
            <a:extLst>
              <a:ext uri="{FF2B5EF4-FFF2-40B4-BE49-F238E27FC236}">
                <a16:creationId xmlns:a16="http://schemas.microsoft.com/office/drawing/2014/main" id="{A931077D-9651-4C31-AE7B-58B4AB73D2C3}"/>
              </a:ext>
            </a:extLst>
          </p:cNvPr>
          <p:cNvGrpSpPr/>
          <p:nvPr/>
        </p:nvGrpSpPr>
        <p:grpSpPr>
          <a:xfrm>
            <a:off x="1295040" y="1927972"/>
            <a:ext cx="7433036" cy="6848027"/>
            <a:chOff x="3291825" y="2064365"/>
            <a:chExt cx="144198" cy="132849"/>
          </a:xfrm>
          <a:solidFill>
            <a:srgbClr val="1A171B"/>
          </a:solidFill>
        </p:grpSpPr>
        <p:sp>
          <p:nvSpPr>
            <p:cNvPr id="28" name="자유형: 도형 297">
              <a:extLst>
                <a:ext uri="{FF2B5EF4-FFF2-40B4-BE49-F238E27FC236}">
                  <a16:creationId xmlns:a16="http://schemas.microsoft.com/office/drawing/2014/main" id="{70F4EE93-E33E-4565-85E2-1D36EF6368FF}"/>
                </a:ext>
              </a:extLst>
            </p:cNvPr>
            <p:cNvSpPr/>
            <p:nvPr/>
          </p:nvSpPr>
          <p:spPr>
            <a:xfrm>
              <a:off x="3291825" y="2064365"/>
              <a:ext cx="144198" cy="132849"/>
            </a:xfrm>
            <a:custGeom>
              <a:avLst/>
              <a:gdLst>
                <a:gd name="connsiteX0" fmla="*/ 144198 w 144198"/>
                <a:gd name="connsiteY0" fmla="*/ 94130 h 132849"/>
                <a:gd name="connsiteX1" fmla="*/ 136855 w 144198"/>
                <a:gd name="connsiteY1" fmla="*/ 66759 h 132849"/>
                <a:gd name="connsiteX2" fmla="*/ 141528 w 144198"/>
                <a:gd name="connsiteY2" fmla="*/ 48066 h 132849"/>
                <a:gd name="connsiteX3" fmla="*/ 84783 w 144198"/>
                <a:gd name="connsiteY3" fmla="*/ 0 h 132849"/>
                <a:gd name="connsiteX4" fmla="*/ 28039 w 144198"/>
                <a:gd name="connsiteY4" fmla="*/ 48066 h 132849"/>
                <a:gd name="connsiteX5" fmla="*/ 28706 w 144198"/>
                <a:gd name="connsiteY5" fmla="*/ 54742 h 132849"/>
                <a:gd name="connsiteX6" fmla="*/ 2670 w 144198"/>
                <a:gd name="connsiteY6" fmla="*/ 90792 h 132849"/>
                <a:gd name="connsiteX7" fmla="*/ 6676 w 144198"/>
                <a:gd name="connsiteY7" fmla="*/ 106814 h 132849"/>
                <a:gd name="connsiteX8" fmla="*/ 0 w 144198"/>
                <a:gd name="connsiteY8" fmla="*/ 130179 h 132849"/>
                <a:gd name="connsiteX9" fmla="*/ 668 w 144198"/>
                <a:gd name="connsiteY9" fmla="*/ 132182 h 132849"/>
                <a:gd name="connsiteX10" fmla="*/ 2003 w 144198"/>
                <a:gd name="connsiteY10" fmla="*/ 132850 h 132849"/>
                <a:gd name="connsiteX11" fmla="*/ 2670 w 144198"/>
                <a:gd name="connsiteY11" fmla="*/ 132850 h 132849"/>
                <a:gd name="connsiteX12" fmla="*/ 29374 w 144198"/>
                <a:gd name="connsiteY12" fmla="*/ 127509 h 132849"/>
                <a:gd name="connsiteX13" fmla="*/ 51404 w 144198"/>
                <a:gd name="connsiteY13" fmla="*/ 132182 h 132849"/>
                <a:gd name="connsiteX14" fmla="*/ 100138 w 144198"/>
                <a:gd name="connsiteY14" fmla="*/ 94130 h 132849"/>
                <a:gd name="connsiteX15" fmla="*/ 110819 w 144198"/>
                <a:gd name="connsiteY15" fmla="*/ 90792 h 132849"/>
                <a:gd name="connsiteX16" fmla="*/ 142196 w 144198"/>
                <a:gd name="connsiteY16" fmla="*/ 97468 h 132849"/>
                <a:gd name="connsiteX17" fmla="*/ 142863 w 144198"/>
                <a:gd name="connsiteY17" fmla="*/ 97468 h 132849"/>
                <a:gd name="connsiteX18" fmla="*/ 144198 w 144198"/>
                <a:gd name="connsiteY18" fmla="*/ 96800 h 132849"/>
                <a:gd name="connsiteX19" fmla="*/ 144198 w 144198"/>
                <a:gd name="connsiteY19" fmla="*/ 94130 h 132849"/>
                <a:gd name="connsiteX20" fmla="*/ 50737 w 144198"/>
                <a:gd name="connsiteY20" fmla="*/ 127509 h 132849"/>
                <a:gd name="connsiteX21" fmla="*/ 30041 w 144198"/>
                <a:gd name="connsiteY21" fmla="*/ 122836 h 132849"/>
                <a:gd name="connsiteX22" fmla="*/ 28706 w 144198"/>
                <a:gd name="connsiteY22" fmla="*/ 122836 h 132849"/>
                <a:gd name="connsiteX23" fmla="*/ 4673 w 144198"/>
                <a:gd name="connsiteY23" fmla="*/ 127509 h 132849"/>
                <a:gd name="connsiteX24" fmla="*/ 10681 w 144198"/>
                <a:gd name="connsiteY24" fmla="*/ 106814 h 132849"/>
                <a:gd name="connsiteX25" fmla="*/ 10681 w 144198"/>
                <a:gd name="connsiteY25" fmla="*/ 105479 h 132849"/>
                <a:gd name="connsiteX26" fmla="*/ 6676 w 144198"/>
                <a:gd name="connsiteY26" fmla="*/ 90792 h 132849"/>
                <a:gd name="connsiteX27" fmla="*/ 50737 w 144198"/>
                <a:gd name="connsiteY27" fmla="*/ 54075 h 132849"/>
                <a:gd name="connsiteX28" fmla="*/ 94797 w 144198"/>
                <a:gd name="connsiteY28" fmla="*/ 90792 h 132849"/>
                <a:gd name="connsiteX29" fmla="*/ 50737 w 144198"/>
                <a:gd name="connsiteY29" fmla="*/ 127509 h 132849"/>
                <a:gd name="connsiteX30" fmla="*/ 110152 w 144198"/>
                <a:gd name="connsiteY30" fmla="*/ 86119 h 132849"/>
                <a:gd name="connsiteX31" fmla="*/ 110152 w 144198"/>
                <a:gd name="connsiteY31" fmla="*/ 86119 h 132849"/>
                <a:gd name="connsiteX32" fmla="*/ 108816 w 144198"/>
                <a:gd name="connsiteY32" fmla="*/ 86119 h 132849"/>
                <a:gd name="connsiteX33" fmla="*/ 98803 w 144198"/>
                <a:gd name="connsiteY33" fmla="*/ 89456 h 132849"/>
                <a:gd name="connsiteX34" fmla="*/ 50069 w 144198"/>
                <a:gd name="connsiteY34" fmla="*/ 50069 h 132849"/>
                <a:gd name="connsiteX35" fmla="*/ 31376 w 144198"/>
                <a:gd name="connsiteY35" fmla="*/ 53407 h 132849"/>
                <a:gd name="connsiteX36" fmla="*/ 30709 w 144198"/>
                <a:gd name="connsiteY36" fmla="*/ 48066 h 132849"/>
                <a:gd name="connsiteX37" fmla="*/ 83448 w 144198"/>
                <a:gd name="connsiteY37" fmla="*/ 4673 h 132849"/>
                <a:gd name="connsiteX38" fmla="*/ 136187 w 144198"/>
                <a:gd name="connsiteY38" fmla="*/ 48066 h 132849"/>
                <a:gd name="connsiteX39" fmla="*/ 131514 w 144198"/>
                <a:gd name="connsiteY39" fmla="*/ 65423 h 132849"/>
                <a:gd name="connsiteX40" fmla="*/ 131514 w 144198"/>
                <a:gd name="connsiteY40" fmla="*/ 67426 h 132849"/>
                <a:gd name="connsiteX41" fmla="*/ 138190 w 144198"/>
                <a:gd name="connsiteY41" fmla="*/ 92127 h 132849"/>
                <a:gd name="connsiteX42" fmla="*/ 110152 w 144198"/>
                <a:gd name="connsiteY42" fmla="*/ 86119 h 13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4198" h="132849">
                  <a:moveTo>
                    <a:pt x="144198" y="94130"/>
                  </a:moveTo>
                  <a:lnTo>
                    <a:pt x="136855" y="66759"/>
                  </a:lnTo>
                  <a:cubicBezTo>
                    <a:pt x="140193" y="60750"/>
                    <a:pt x="141528" y="54075"/>
                    <a:pt x="141528" y="48066"/>
                  </a:cubicBezTo>
                  <a:cubicBezTo>
                    <a:pt x="141528" y="22030"/>
                    <a:pt x="116160" y="0"/>
                    <a:pt x="84783" y="0"/>
                  </a:cubicBezTo>
                  <a:cubicBezTo>
                    <a:pt x="53407" y="0"/>
                    <a:pt x="28039" y="21363"/>
                    <a:pt x="28039" y="48066"/>
                  </a:cubicBezTo>
                  <a:cubicBezTo>
                    <a:pt x="28039" y="50737"/>
                    <a:pt x="28039" y="52739"/>
                    <a:pt x="28706" y="54742"/>
                  </a:cubicBezTo>
                  <a:cubicBezTo>
                    <a:pt x="13352" y="61418"/>
                    <a:pt x="2670" y="75437"/>
                    <a:pt x="2670" y="90792"/>
                  </a:cubicBezTo>
                  <a:cubicBezTo>
                    <a:pt x="2670" y="96132"/>
                    <a:pt x="4005" y="102141"/>
                    <a:pt x="6676" y="106814"/>
                  </a:cubicBezTo>
                  <a:lnTo>
                    <a:pt x="0" y="130179"/>
                  </a:lnTo>
                  <a:cubicBezTo>
                    <a:pt x="0" y="130847"/>
                    <a:pt x="0" y="131514"/>
                    <a:pt x="668" y="132182"/>
                  </a:cubicBezTo>
                  <a:cubicBezTo>
                    <a:pt x="1335" y="132850"/>
                    <a:pt x="2003" y="132850"/>
                    <a:pt x="2003" y="132850"/>
                  </a:cubicBezTo>
                  <a:cubicBezTo>
                    <a:pt x="2003" y="132850"/>
                    <a:pt x="2003" y="132850"/>
                    <a:pt x="2670" y="132850"/>
                  </a:cubicBezTo>
                  <a:lnTo>
                    <a:pt x="29374" y="127509"/>
                  </a:lnTo>
                  <a:cubicBezTo>
                    <a:pt x="36050" y="130179"/>
                    <a:pt x="44061" y="132182"/>
                    <a:pt x="51404" y="132182"/>
                  </a:cubicBezTo>
                  <a:cubicBezTo>
                    <a:pt x="76772" y="132182"/>
                    <a:pt x="98135" y="115492"/>
                    <a:pt x="100138" y="94130"/>
                  </a:cubicBezTo>
                  <a:cubicBezTo>
                    <a:pt x="104143" y="93462"/>
                    <a:pt x="107481" y="92127"/>
                    <a:pt x="110819" y="90792"/>
                  </a:cubicBezTo>
                  <a:lnTo>
                    <a:pt x="142196" y="97468"/>
                  </a:lnTo>
                  <a:cubicBezTo>
                    <a:pt x="142196" y="97468"/>
                    <a:pt x="142196" y="97468"/>
                    <a:pt x="142863" y="97468"/>
                  </a:cubicBezTo>
                  <a:cubicBezTo>
                    <a:pt x="143531" y="97468"/>
                    <a:pt x="144198" y="97468"/>
                    <a:pt x="144198" y="96800"/>
                  </a:cubicBezTo>
                  <a:cubicBezTo>
                    <a:pt x="144198" y="95465"/>
                    <a:pt x="144198" y="94797"/>
                    <a:pt x="144198" y="94130"/>
                  </a:cubicBezTo>
                  <a:close/>
                  <a:moveTo>
                    <a:pt x="50737" y="127509"/>
                  </a:moveTo>
                  <a:cubicBezTo>
                    <a:pt x="43393" y="127509"/>
                    <a:pt x="36050" y="126174"/>
                    <a:pt x="30041" y="122836"/>
                  </a:cubicBezTo>
                  <a:cubicBezTo>
                    <a:pt x="29374" y="122836"/>
                    <a:pt x="29374" y="122836"/>
                    <a:pt x="28706" y="122836"/>
                  </a:cubicBezTo>
                  <a:lnTo>
                    <a:pt x="4673" y="127509"/>
                  </a:lnTo>
                  <a:lnTo>
                    <a:pt x="10681" y="106814"/>
                  </a:lnTo>
                  <a:cubicBezTo>
                    <a:pt x="10681" y="106146"/>
                    <a:pt x="10681" y="105479"/>
                    <a:pt x="10681" y="105479"/>
                  </a:cubicBezTo>
                  <a:cubicBezTo>
                    <a:pt x="8011" y="100805"/>
                    <a:pt x="6676" y="95465"/>
                    <a:pt x="6676" y="90792"/>
                  </a:cubicBezTo>
                  <a:cubicBezTo>
                    <a:pt x="6676" y="70764"/>
                    <a:pt x="26703" y="54075"/>
                    <a:pt x="50737" y="54075"/>
                  </a:cubicBezTo>
                  <a:cubicBezTo>
                    <a:pt x="75437" y="54075"/>
                    <a:pt x="94797" y="70764"/>
                    <a:pt x="94797" y="90792"/>
                  </a:cubicBezTo>
                  <a:cubicBezTo>
                    <a:pt x="94797" y="110819"/>
                    <a:pt x="74770" y="127509"/>
                    <a:pt x="50737" y="127509"/>
                  </a:cubicBezTo>
                  <a:close/>
                  <a:moveTo>
                    <a:pt x="110152" y="86119"/>
                  </a:moveTo>
                  <a:cubicBezTo>
                    <a:pt x="110152" y="85451"/>
                    <a:pt x="110152" y="85451"/>
                    <a:pt x="110152" y="86119"/>
                  </a:cubicBezTo>
                  <a:cubicBezTo>
                    <a:pt x="109484" y="86119"/>
                    <a:pt x="108816" y="86119"/>
                    <a:pt x="108816" y="86119"/>
                  </a:cubicBezTo>
                  <a:cubicBezTo>
                    <a:pt x="105479" y="87454"/>
                    <a:pt x="102141" y="88789"/>
                    <a:pt x="98803" y="89456"/>
                  </a:cubicBezTo>
                  <a:cubicBezTo>
                    <a:pt x="98135" y="67426"/>
                    <a:pt x="76105" y="50069"/>
                    <a:pt x="50069" y="50069"/>
                  </a:cubicBezTo>
                  <a:cubicBezTo>
                    <a:pt x="43393" y="50069"/>
                    <a:pt x="37385" y="51404"/>
                    <a:pt x="31376" y="53407"/>
                  </a:cubicBezTo>
                  <a:cubicBezTo>
                    <a:pt x="31376" y="51404"/>
                    <a:pt x="30709" y="50069"/>
                    <a:pt x="30709" y="48066"/>
                  </a:cubicBezTo>
                  <a:cubicBezTo>
                    <a:pt x="30709" y="24033"/>
                    <a:pt x="54074" y="4673"/>
                    <a:pt x="83448" y="4673"/>
                  </a:cubicBezTo>
                  <a:cubicBezTo>
                    <a:pt x="112154" y="4673"/>
                    <a:pt x="136187" y="24033"/>
                    <a:pt x="136187" y="48066"/>
                  </a:cubicBezTo>
                  <a:cubicBezTo>
                    <a:pt x="136187" y="54075"/>
                    <a:pt x="134852" y="60083"/>
                    <a:pt x="131514" y="65423"/>
                  </a:cubicBezTo>
                  <a:cubicBezTo>
                    <a:pt x="131514" y="66091"/>
                    <a:pt x="131514" y="66759"/>
                    <a:pt x="131514" y="67426"/>
                  </a:cubicBezTo>
                  <a:lnTo>
                    <a:pt x="138190" y="92127"/>
                  </a:lnTo>
                  <a:lnTo>
                    <a:pt x="110152" y="86119"/>
                  </a:ln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98">
              <a:extLst>
                <a:ext uri="{FF2B5EF4-FFF2-40B4-BE49-F238E27FC236}">
                  <a16:creationId xmlns:a16="http://schemas.microsoft.com/office/drawing/2014/main" id="{D1F20822-18FD-490D-ADF9-92E1C9514D70}"/>
                </a:ext>
              </a:extLst>
            </p:cNvPr>
            <p:cNvSpPr/>
            <p:nvPr/>
          </p:nvSpPr>
          <p:spPr>
            <a:xfrm>
              <a:off x="3344564" y="2096409"/>
              <a:ext cx="64933" cy="4005"/>
            </a:xfrm>
            <a:custGeom>
              <a:avLst/>
              <a:gdLst>
                <a:gd name="connsiteX0" fmla="*/ 62753 w 64933"/>
                <a:gd name="connsiteY0" fmla="*/ 0 h 4005"/>
                <a:gd name="connsiteX1" fmla="*/ 2003 w 64933"/>
                <a:gd name="connsiteY1" fmla="*/ 0 h 4005"/>
                <a:gd name="connsiteX2" fmla="*/ 0 w 64933"/>
                <a:gd name="connsiteY2" fmla="*/ 2003 h 4005"/>
                <a:gd name="connsiteX3" fmla="*/ 2003 w 64933"/>
                <a:gd name="connsiteY3" fmla="*/ 4005 h 4005"/>
                <a:gd name="connsiteX4" fmla="*/ 62753 w 64933"/>
                <a:gd name="connsiteY4" fmla="*/ 4005 h 4005"/>
                <a:gd name="connsiteX5" fmla="*/ 64756 w 64933"/>
                <a:gd name="connsiteY5" fmla="*/ 2003 h 4005"/>
                <a:gd name="connsiteX6" fmla="*/ 62753 w 64933"/>
                <a:gd name="connsiteY6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3" h="4005">
                  <a:moveTo>
                    <a:pt x="62753" y="0"/>
                  </a:moveTo>
                  <a:lnTo>
                    <a:pt x="2003" y="0"/>
                  </a:lnTo>
                  <a:cubicBezTo>
                    <a:pt x="668" y="0"/>
                    <a:pt x="0" y="1335"/>
                    <a:pt x="0" y="2003"/>
                  </a:cubicBezTo>
                  <a:cubicBezTo>
                    <a:pt x="0" y="3338"/>
                    <a:pt x="668" y="4005"/>
                    <a:pt x="2003" y="4005"/>
                  </a:cubicBezTo>
                  <a:lnTo>
                    <a:pt x="62753" y="4005"/>
                  </a:lnTo>
                  <a:cubicBezTo>
                    <a:pt x="64088" y="4005"/>
                    <a:pt x="64756" y="2670"/>
                    <a:pt x="64756" y="2003"/>
                  </a:cubicBezTo>
                  <a:cubicBezTo>
                    <a:pt x="65423" y="1335"/>
                    <a:pt x="64088" y="0"/>
                    <a:pt x="62753" y="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9">
              <a:extLst>
                <a:ext uri="{FF2B5EF4-FFF2-40B4-BE49-F238E27FC236}">
                  <a16:creationId xmlns:a16="http://schemas.microsoft.com/office/drawing/2014/main" id="{BA7BE65C-F7F5-4B8F-9789-CD729B7A5E33}"/>
                </a:ext>
              </a:extLst>
            </p:cNvPr>
            <p:cNvSpPr/>
            <p:nvPr/>
          </p:nvSpPr>
          <p:spPr>
            <a:xfrm>
              <a:off x="3375273" y="2113098"/>
              <a:ext cx="34224" cy="4005"/>
            </a:xfrm>
            <a:custGeom>
              <a:avLst/>
              <a:gdLst>
                <a:gd name="connsiteX0" fmla="*/ 32044 w 34224"/>
                <a:gd name="connsiteY0" fmla="*/ 0 h 4005"/>
                <a:gd name="connsiteX1" fmla="*/ 2003 w 34224"/>
                <a:gd name="connsiteY1" fmla="*/ 0 h 4005"/>
                <a:gd name="connsiteX2" fmla="*/ 0 w 34224"/>
                <a:gd name="connsiteY2" fmla="*/ 2003 h 4005"/>
                <a:gd name="connsiteX3" fmla="*/ 2003 w 34224"/>
                <a:gd name="connsiteY3" fmla="*/ 4005 h 4005"/>
                <a:gd name="connsiteX4" fmla="*/ 32044 w 34224"/>
                <a:gd name="connsiteY4" fmla="*/ 4005 h 4005"/>
                <a:gd name="connsiteX5" fmla="*/ 34047 w 34224"/>
                <a:gd name="connsiteY5" fmla="*/ 2003 h 4005"/>
                <a:gd name="connsiteX6" fmla="*/ 32044 w 34224"/>
                <a:gd name="connsiteY6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24" h="4005">
                  <a:moveTo>
                    <a:pt x="32044" y="0"/>
                  </a:moveTo>
                  <a:lnTo>
                    <a:pt x="2003" y="0"/>
                  </a:lnTo>
                  <a:cubicBezTo>
                    <a:pt x="668" y="0"/>
                    <a:pt x="0" y="667"/>
                    <a:pt x="0" y="2003"/>
                  </a:cubicBezTo>
                  <a:cubicBezTo>
                    <a:pt x="0" y="3338"/>
                    <a:pt x="668" y="4005"/>
                    <a:pt x="2003" y="4005"/>
                  </a:cubicBezTo>
                  <a:lnTo>
                    <a:pt x="32044" y="4005"/>
                  </a:lnTo>
                  <a:cubicBezTo>
                    <a:pt x="33379" y="4005"/>
                    <a:pt x="34047" y="3338"/>
                    <a:pt x="34047" y="2003"/>
                  </a:cubicBezTo>
                  <a:cubicBezTo>
                    <a:pt x="34714" y="667"/>
                    <a:pt x="33379" y="0"/>
                    <a:pt x="32044" y="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0">
              <a:extLst>
                <a:ext uri="{FF2B5EF4-FFF2-40B4-BE49-F238E27FC236}">
                  <a16:creationId xmlns:a16="http://schemas.microsoft.com/office/drawing/2014/main" id="{F6613F4F-0282-435A-87DA-E54D56660B03}"/>
                </a:ext>
              </a:extLst>
            </p:cNvPr>
            <p:cNvSpPr/>
            <p:nvPr/>
          </p:nvSpPr>
          <p:spPr>
            <a:xfrm>
              <a:off x="3390627" y="2129121"/>
              <a:ext cx="18870" cy="4005"/>
            </a:xfrm>
            <a:custGeom>
              <a:avLst/>
              <a:gdLst>
                <a:gd name="connsiteX0" fmla="*/ 16690 w 18870"/>
                <a:gd name="connsiteY0" fmla="*/ 0 h 4005"/>
                <a:gd name="connsiteX1" fmla="*/ 2003 w 18870"/>
                <a:gd name="connsiteY1" fmla="*/ 0 h 4005"/>
                <a:gd name="connsiteX2" fmla="*/ 0 w 18870"/>
                <a:gd name="connsiteY2" fmla="*/ 2003 h 4005"/>
                <a:gd name="connsiteX3" fmla="*/ 2003 w 18870"/>
                <a:gd name="connsiteY3" fmla="*/ 4005 h 4005"/>
                <a:gd name="connsiteX4" fmla="*/ 16690 w 18870"/>
                <a:gd name="connsiteY4" fmla="*/ 4005 h 4005"/>
                <a:gd name="connsiteX5" fmla="*/ 18692 w 18870"/>
                <a:gd name="connsiteY5" fmla="*/ 2003 h 4005"/>
                <a:gd name="connsiteX6" fmla="*/ 16690 w 18870"/>
                <a:gd name="connsiteY6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0" h="4005">
                  <a:moveTo>
                    <a:pt x="16690" y="0"/>
                  </a:moveTo>
                  <a:lnTo>
                    <a:pt x="2003" y="0"/>
                  </a:lnTo>
                  <a:cubicBezTo>
                    <a:pt x="668" y="0"/>
                    <a:pt x="0" y="668"/>
                    <a:pt x="0" y="2003"/>
                  </a:cubicBezTo>
                  <a:cubicBezTo>
                    <a:pt x="0" y="3338"/>
                    <a:pt x="668" y="4005"/>
                    <a:pt x="2003" y="4005"/>
                  </a:cubicBezTo>
                  <a:lnTo>
                    <a:pt x="16690" y="4005"/>
                  </a:lnTo>
                  <a:cubicBezTo>
                    <a:pt x="18025" y="4005"/>
                    <a:pt x="18692" y="3338"/>
                    <a:pt x="18692" y="2003"/>
                  </a:cubicBezTo>
                  <a:cubicBezTo>
                    <a:pt x="19360" y="668"/>
                    <a:pt x="18025" y="0"/>
                    <a:pt x="16690" y="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01">
              <a:extLst>
                <a:ext uri="{FF2B5EF4-FFF2-40B4-BE49-F238E27FC236}">
                  <a16:creationId xmlns:a16="http://schemas.microsoft.com/office/drawing/2014/main" id="{5EC60A37-7213-4617-8F5C-C5565C2D9FE6}"/>
                </a:ext>
              </a:extLst>
            </p:cNvPr>
            <p:cNvSpPr/>
            <p:nvPr/>
          </p:nvSpPr>
          <p:spPr>
            <a:xfrm>
              <a:off x="3318528" y="2139134"/>
              <a:ext cx="47398" cy="4005"/>
            </a:xfrm>
            <a:custGeom>
              <a:avLst/>
              <a:gdLst>
                <a:gd name="connsiteX0" fmla="*/ 45396 w 47398"/>
                <a:gd name="connsiteY0" fmla="*/ 0 h 4005"/>
                <a:gd name="connsiteX1" fmla="*/ 2003 w 47398"/>
                <a:gd name="connsiteY1" fmla="*/ 0 h 4005"/>
                <a:gd name="connsiteX2" fmla="*/ 0 w 47398"/>
                <a:gd name="connsiteY2" fmla="*/ 2003 h 4005"/>
                <a:gd name="connsiteX3" fmla="*/ 2003 w 47398"/>
                <a:gd name="connsiteY3" fmla="*/ 4005 h 4005"/>
                <a:gd name="connsiteX4" fmla="*/ 45396 w 47398"/>
                <a:gd name="connsiteY4" fmla="*/ 4005 h 4005"/>
                <a:gd name="connsiteX5" fmla="*/ 47399 w 47398"/>
                <a:gd name="connsiteY5" fmla="*/ 2003 h 4005"/>
                <a:gd name="connsiteX6" fmla="*/ 45396 w 47398"/>
                <a:gd name="connsiteY6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98" h="4005">
                  <a:moveTo>
                    <a:pt x="45396" y="0"/>
                  </a:moveTo>
                  <a:lnTo>
                    <a:pt x="2003" y="0"/>
                  </a:lnTo>
                  <a:cubicBezTo>
                    <a:pt x="668" y="0"/>
                    <a:pt x="0" y="668"/>
                    <a:pt x="0" y="2003"/>
                  </a:cubicBezTo>
                  <a:cubicBezTo>
                    <a:pt x="0" y="3338"/>
                    <a:pt x="668" y="4005"/>
                    <a:pt x="2003" y="4005"/>
                  </a:cubicBezTo>
                  <a:lnTo>
                    <a:pt x="45396" y="4005"/>
                  </a:lnTo>
                  <a:cubicBezTo>
                    <a:pt x="46731" y="4005"/>
                    <a:pt x="47399" y="3338"/>
                    <a:pt x="47399" y="2003"/>
                  </a:cubicBezTo>
                  <a:cubicBezTo>
                    <a:pt x="47399" y="668"/>
                    <a:pt x="46731" y="0"/>
                    <a:pt x="45396" y="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02">
              <a:extLst>
                <a:ext uri="{FF2B5EF4-FFF2-40B4-BE49-F238E27FC236}">
                  <a16:creationId xmlns:a16="http://schemas.microsoft.com/office/drawing/2014/main" id="{A1905E2D-8D31-40BA-92E7-44ABAEDA6574}"/>
                </a:ext>
              </a:extLst>
            </p:cNvPr>
            <p:cNvSpPr/>
            <p:nvPr/>
          </p:nvSpPr>
          <p:spPr>
            <a:xfrm>
              <a:off x="3318528" y="2154489"/>
              <a:ext cx="47398" cy="4005"/>
            </a:xfrm>
            <a:custGeom>
              <a:avLst/>
              <a:gdLst>
                <a:gd name="connsiteX0" fmla="*/ 45396 w 47398"/>
                <a:gd name="connsiteY0" fmla="*/ 0 h 4005"/>
                <a:gd name="connsiteX1" fmla="*/ 2003 w 47398"/>
                <a:gd name="connsiteY1" fmla="*/ 0 h 4005"/>
                <a:gd name="connsiteX2" fmla="*/ 0 w 47398"/>
                <a:gd name="connsiteY2" fmla="*/ 2003 h 4005"/>
                <a:gd name="connsiteX3" fmla="*/ 2003 w 47398"/>
                <a:gd name="connsiteY3" fmla="*/ 4005 h 4005"/>
                <a:gd name="connsiteX4" fmla="*/ 45396 w 47398"/>
                <a:gd name="connsiteY4" fmla="*/ 4005 h 4005"/>
                <a:gd name="connsiteX5" fmla="*/ 47399 w 47398"/>
                <a:gd name="connsiteY5" fmla="*/ 2003 h 4005"/>
                <a:gd name="connsiteX6" fmla="*/ 45396 w 47398"/>
                <a:gd name="connsiteY6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98" h="4005">
                  <a:moveTo>
                    <a:pt x="45396" y="0"/>
                  </a:moveTo>
                  <a:lnTo>
                    <a:pt x="2003" y="0"/>
                  </a:lnTo>
                  <a:cubicBezTo>
                    <a:pt x="668" y="0"/>
                    <a:pt x="0" y="668"/>
                    <a:pt x="0" y="2003"/>
                  </a:cubicBezTo>
                  <a:cubicBezTo>
                    <a:pt x="0" y="3338"/>
                    <a:pt x="668" y="4005"/>
                    <a:pt x="2003" y="4005"/>
                  </a:cubicBezTo>
                  <a:lnTo>
                    <a:pt x="45396" y="4005"/>
                  </a:lnTo>
                  <a:cubicBezTo>
                    <a:pt x="46731" y="4005"/>
                    <a:pt x="47399" y="3338"/>
                    <a:pt x="47399" y="2003"/>
                  </a:cubicBezTo>
                  <a:cubicBezTo>
                    <a:pt x="47399" y="668"/>
                    <a:pt x="46731" y="0"/>
                    <a:pt x="45396" y="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03">
              <a:extLst>
                <a:ext uri="{FF2B5EF4-FFF2-40B4-BE49-F238E27FC236}">
                  <a16:creationId xmlns:a16="http://schemas.microsoft.com/office/drawing/2014/main" id="{2CB36A09-CDD0-49C7-A2A3-0A478FB4DCE9}"/>
                </a:ext>
              </a:extLst>
            </p:cNvPr>
            <p:cNvSpPr/>
            <p:nvPr/>
          </p:nvSpPr>
          <p:spPr>
            <a:xfrm>
              <a:off x="3317860" y="2169843"/>
              <a:ext cx="36894" cy="4005"/>
            </a:xfrm>
            <a:custGeom>
              <a:avLst/>
              <a:gdLst>
                <a:gd name="connsiteX0" fmla="*/ 34714 w 36894"/>
                <a:gd name="connsiteY0" fmla="*/ 0 h 4005"/>
                <a:gd name="connsiteX1" fmla="*/ 2003 w 36894"/>
                <a:gd name="connsiteY1" fmla="*/ 0 h 4005"/>
                <a:gd name="connsiteX2" fmla="*/ 0 w 36894"/>
                <a:gd name="connsiteY2" fmla="*/ 2003 h 4005"/>
                <a:gd name="connsiteX3" fmla="*/ 2003 w 36894"/>
                <a:gd name="connsiteY3" fmla="*/ 4006 h 4005"/>
                <a:gd name="connsiteX4" fmla="*/ 34714 w 36894"/>
                <a:gd name="connsiteY4" fmla="*/ 4006 h 4005"/>
                <a:gd name="connsiteX5" fmla="*/ 36717 w 36894"/>
                <a:gd name="connsiteY5" fmla="*/ 2003 h 4005"/>
                <a:gd name="connsiteX6" fmla="*/ 34714 w 36894"/>
                <a:gd name="connsiteY6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94" h="4005">
                  <a:moveTo>
                    <a:pt x="34714" y="0"/>
                  </a:moveTo>
                  <a:lnTo>
                    <a:pt x="2003" y="0"/>
                  </a:lnTo>
                  <a:cubicBezTo>
                    <a:pt x="668" y="0"/>
                    <a:pt x="0" y="668"/>
                    <a:pt x="0" y="2003"/>
                  </a:cubicBezTo>
                  <a:cubicBezTo>
                    <a:pt x="0" y="3338"/>
                    <a:pt x="668" y="4006"/>
                    <a:pt x="2003" y="4006"/>
                  </a:cubicBezTo>
                  <a:lnTo>
                    <a:pt x="34714" y="4006"/>
                  </a:lnTo>
                  <a:cubicBezTo>
                    <a:pt x="36050" y="4006"/>
                    <a:pt x="36717" y="3338"/>
                    <a:pt x="36717" y="2003"/>
                  </a:cubicBezTo>
                  <a:cubicBezTo>
                    <a:pt x="37385" y="1335"/>
                    <a:pt x="36050" y="0"/>
                    <a:pt x="34714" y="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324080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봇 만들기 클릭하여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이름 설정 후 만들기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557317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채널 말고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챗봇부터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만들어도 되기는 하며 결국 둘이 연결해야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37" y="7257256"/>
            <a:ext cx="13167639" cy="67032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924337" y="7562056"/>
            <a:ext cx="17526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685713" y="12896056"/>
            <a:ext cx="809624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(4)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199206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관리자 센터의 설정에 가서 운영 채널을 선택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220366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운영 채널을 선택해야 모바일에서도 테스트가 가능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37" y="6638964"/>
            <a:ext cx="12955808" cy="74019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7152937" y="11219656"/>
            <a:ext cx="17526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(5)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090843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 다른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챗봇과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연결된 채널은 연결이 안 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3" y="6936530"/>
            <a:ext cx="11335494" cy="6731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137" y="7301661"/>
            <a:ext cx="11688806" cy="60015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493413" y="7308194"/>
            <a:ext cx="17526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18537" y="13036549"/>
            <a:ext cx="17526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419137" y="10342758"/>
            <a:ext cx="8001000" cy="1105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29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(6)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987129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배포를 해야 모바일에서도 테스트가 가능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0433947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배포 안 해도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PC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에서는 바로 테스트는 가능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37" y="8143109"/>
            <a:ext cx="11117226" cy="43344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337" y="7943056"/>
            <a:ext cx="11879333" cy="47345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631938" y="10610056"/>
            <a:ext cx="986599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904988" y="7943056"/>
            <a:ext cx="986599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(7)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432443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저장만 하면 안 되고 배포를 해야 모바일에서도 테스트 가능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15" y="8628856"/>
            <a:ext cx="11974596" cy="39629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7614138" y="8628856"/>
            <a:ext cx="986599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6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(8)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8245847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시나리오와 블록 개념을 알아야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7150529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100%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코딩만으로 자동 응답하게 하고 싶다면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폴백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블록을 활용해야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37" y="7181056"/>
            <a:ext cx="15785128" cy="70209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42212" y="8426032"/>
            <a:ext cx="1229899" cy="1056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(9)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6288924" cy="8802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웰컴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블록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해당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채팅창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진입시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자동으로 보내지는 메시지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4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탈출 블록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채팅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종료시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보내지는 메시지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4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시나리오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블록들의 모음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4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블록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세부적인 경우의 수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4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생물 관련 시나리오에 동물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식물 블록이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폴백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블록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예측된 시나리오를 벗어나는 모든 경우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1)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생물 관련 시나리오와 시나리오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모두 벗어나는 경우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4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드래곤을 땅에 심으면 어떻게 돼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4400" b="1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2) </a:t>
            </a:r>
            <a:r>
              <a:rPr kumimoji="0" lang="ko-KR" altLang="en-US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코딩으로만 모든 응답을 하게 하고 싶다면 이 블록만 이용함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537" y="3795039"/>
            <a:ext cx="4343400" cy="101727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9698920" y="8476456"/>
            <a:ext cx="4312017" cy="2590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3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(10)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9494587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시나리오 안에 여러 개의 블록이 존재함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8824064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블록 안에 사용자 발화를 추가할 수 있음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 발화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사용자가 입력할 것 같은 말들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간단한 두음법칙의 경우 알아서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자체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머신러닝에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의하여 인식을 해 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55" y="8525215"/>
            <a:ext cx="22162516" cy="53440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189537" y="9901844"/>
            <a:ext cx="10363200" cy="45182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8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11)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750526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엔티티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사전의 단어와 같은 것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682191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미리 등록된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엔티티를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사용할 수도 있고 사용자가 직접 등록할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977" y="7028656"/>
            <a:ext cx="16347181" cy="703995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826908" y="8019256"/>
            <a:ext cx="1020229" cy="5112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929581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나의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엔티티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내가 직접 등록하는 단어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5031359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해당 단어의 예시들을 등록할 수 있음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 등록과 연계하면 다양한 문장에 대하여 대응할 수 있게 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37" y="8171656"/>
            <a:ext cx="9631119" cy="39534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337" y="8543182"/>
            <a:ext cx="9669224" cy="321037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342937" y="10533856"/>
            <a:ext cx="7772400" cy="914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277250" y="8560767"/>
            <a:ext cx="881653" cy="3889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7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310341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675" name="Rectangle 169">
            <a:extLst>
              <a:ext uri="{FF2B5EF4-FFF2-40B4-BE49-F238E27FC236}">
                <a16:creationId xmlns:a16="http://schemas.microsoft.com/office/drawing/2014/main" id="{B65E4D57-B7D4-4D77-85F3-25399F0FC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057313"/>
            <a:ext cx="26225500" cy="609600"/>
          </a:xfrm>
          <a:prstGeom prst="rect">
            <a:avLst/>
          </a:pr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20" y="3675856"/>
            <a:ext cx="470962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143000" marR="0" lvl="0" indent="-1143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목표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296" y="5004473"/>
            <a:ext cx="2713884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서론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296" y="6259422"/>
            <a:ext cx="626934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798" y="7554822"/>
            <a:ext cx="5443798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</a:t>
            </a:r>
            <a:r>
              <a:rPr kumimoji="0" lang="ko-KR" altLang="en-US" sz="6700" b="1" i="0" u="none" strike="noStrike" cap="none" normalizeH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톡톡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6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922" y="8850222"/>
            <a:ext cx="734816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7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296" y="10145622"/>
            <a:ext cx="5697072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6700" b="1" i="0" u="non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6. 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요약 및 정리</a:t>
            </a:r>
            <a:endParaRPr kumimoji="0" lang="en-US" altLang="ko-KR" sz="6700" b="1" i="0" u="non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13)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665680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엔티티만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잘 사용하면 발화를 적게 등록해도 여러 문장에 대응 가능함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8404077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날짜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엔티티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부분은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내일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대신 특정 날짜가 들어가 있어도 해당 발화로 인식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퍼그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대신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Animal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포함된 모든 동물을 집어넣을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07" y="7562056"/>
            <a:ext cx="5744377" cy="65636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905" y="8263782"/>
            <a:ext cx="5556485" cy="58619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0728" y="8066074"/>
            <a:ext cx="10517451" cy="60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14)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9029716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파라미터명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앞에 달러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($)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만 붙이면 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0921259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파라미터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엔티티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부분에 대신 들어갈 단어들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26" y="7104856"/>
            <a:ext cx="7802064" cy="58967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352" y="7104856"/>
            <a:ext cx="8402223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15)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2007280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발화에 등록된 똑같은 문장이 아니더라도 등록된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엔티티가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나오면 저장된 응답을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898917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어느 블록에도 등록되지 않은 구조의 문장이라면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폴백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블록에 지정된 응답을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37" y="7257256"/>
            <a:ext cx="15880391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16)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307569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발화된 문장과 다른 문장을 입력해도 지정된 응답을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665680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파라미터를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지정했으므로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사용자가 어떤 단어를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썼는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지도 볼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37" y="6633774"/>
            <a:ext cx="13870336" cy="6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17)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540806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앞서 언급했듯이 배포를 해야 모바일에서도 테스트를 할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137" y="7763678"/>
            <a:ext cx="1828102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18)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540806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배포를 하지 않아도 봇테스트에서는 결과를 바로 확인할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" y="7769540"/>
            <a:ext cx="18281026" cy="55347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337" y="9141330"/>
            <a:ext cx="659222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908261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19)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540806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모바일에서 해당 채널로 들어가서 채팅을 해보면 결과 확인 가능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9" y="8095456"/>
            <a:ext cx="7869574" cy="34673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11" y="5800764"/>
            <a:ext cx="4419600" cy="7760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8337" y="6419056"/>
            <a:ext cx="4277322" cy="7497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0021" y="3795039"/>
            <a:ext cx="5076980" cy="1043601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98031" y="9973211"/>
            <a:ext cx="2080370" cy="15896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197347" y="11448256"/>
            <a:ext cx="2850189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721508" y="6912685"/>
            <a:ext cx="533400" cy="326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8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337" y="9629933"/>
            <a:ext cx="8086725" cy="4048125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82330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736419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요약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090843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 신청 후 승인되면 사용할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9742584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별도의 앱 설치가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필요없어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카카오톡보다 훨씬 편하게 사용 가능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카카오톡은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자체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머신러닝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기능이 있지만 네이버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톡톡은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없음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자영업자분들 중에선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챗봇과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마찬가지로 이미 사용하고 계신 분들이 많음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t="21711" r="55230" b="30866"/>
          <a:stretch/>
        </p:blipFill>
        <p:spPr>
          <a:xfrm>
            <a:off x="465137" y="9040336"/>
            <a:ext cx="5600700" cy="52273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7" t="39033" r="16780" b="27390"/>
          <a:stretch/>
        </p:blipFill>
        <p:spPr>
          <a:xfrm>
            <a:off x="7042834" y="10260596"/>
            <a:ext cx="9825735" cy="282489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36362" y="13127198"/>
            <a:ext cx="1909976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274922" y="12224794"/>
            <a:ext cx="969818" cy="4731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666634" y="12815194"/>
            <a:ext cx="801503" cy="3910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3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99" y="7454390"/>
            <a:ext cx="11997481" cy="6748583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82330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557317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 파트너 센터 검색하여 사이트 접속 후 시작하기 클릭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97567" y="11372056"/>
            <a:ext cx="1143000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51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t="11027" r="16565" b="3901"/>
          <a:stretch/>
        </p:blipFill>
        <p:spPr>
          <a:xfrm>
            <a:off x="2370137" y="6098330"/>
            <a:ext cx="10933177" cy="7823743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82330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(2)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3782619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처음엔 해당 회원 가입 창이 나타나므로 회원 가입을 진행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0" t="11243" r="17047" b="35125"/>
          <a:stretch/>
        </p:blipFill>
        <p:spPr>
          <a:xfrm>
            <a:off x="13647737" y="6089154"/>
            <a:ext cx="7924800" cy="36576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0" t="10816" r="16985" b="32566"/>
          <a:stretch/>
        </p:blipFill>
        <p:spPr>
          <a:xfrm>
            <a:off x="13644689" y="10122276"/>
            <a:ext cx="7848600" cy="381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400337" y="13013286"/>
            <a:ext cx="1219200" cy="4731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1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668131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목표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675" name="Rectangle 169">
            <a:extLst>
              <a:ext uri="{FF2B5EF4-FFF2-40B4-BE49-F238E27FC236}">
                <a16:creationId xmlns:a16="http://schemas.microsoft.com/office/drawing/2014/main" id="{B65E4D57-B7D4-4D77-85F3-25399F0FC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057313"/>
            <a:ext cx="26225500" cy="609600"/>
          </a:xfrm>
          <a:prstGeom prst="rect">
            <a:avLst/>
          </a:pr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234312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143000" marR="0" lvl="0" indent="-1143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67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챗봇에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대하여 설명할 수 있다</a:t>
            </a: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7711580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kumimoji="0" lang="ko-KR" altLang="en-US" sz="67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67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챗봇과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네이버 </a:t>
            </a:r>
            <a:r>
              <a:rPr kumimoji="0" lang="ko-KR" altLang="en-US" sz="67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톡톡을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만들 수 있다</a:t>
            </a: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</p:txBody>
      </p:sp>
      <p:sp>
        <p:nvSpPr>
          <p:cNvPr id="9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6378605"/>
            <a:ext cx="17964854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코딩을 활용한 자동 응답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만들 수 있다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82330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4502368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채팅 자체만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해볼거라면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서비스들은 만들지 않아도 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사진과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프로필명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그리고 소개말을 간단히 적으면 끝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주의</a:t>
            </a:r>
            <a:r>
              <a:rPr kumimoji="0" lang="ko-KR" altLang="en-US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사항 </a:t>
            </a:r>
            <a:r>
              <a:rPr kumimoji="0" lang="en-US" altLang="ko-KR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0" lang="ko-KR" altLang="en-US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소개말이나 </a:t>
            </a:r>
            <a:r>
              <a:rPr kumimoji="0" lang="ko-KR" altLang="en-US" sz="44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프로필명에</a:t>
            </a:r>
            <a:r>
              <a:rPr kumimoji="0" lang="ko-KR" altLang="en-US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네이버를 언급하면 안 됨</a:t>
            </a:r>
            <a:endParaRPr kumimoji="0" lang="en-US" altLang="ko-KR" sz="4400" b="1" i="0" u="none" strike="noStrike" cap="none" normalizeH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</a:t>
            </a:r>
            <a:r>
              <a:rPr lang="en-US" altLang="ko-KR" sz="44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44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이용하여 좋은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만들겠습니다 등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6" t="11127" r="17506" b="27378"/>
          <a:stretch/>
        </p:blipFill>
        <p:spPr>
          <a:xfrm>
            <a:off x="828553" y="8171657"/>
            <a:ext cx="7924801" cy="4191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t="11940" r="17602" b="25856"/>
          <a:stretch/>
        </p:blipFill>
        <p:spPr>
          <a:xfrm>
            <a:off x="9638445" y="8209756"/>
            <a:ext cx="7620001" cy="41148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0336" r="17595" b="6860"/>
          <a:stretch/>
        </p:blipFill>
        <p:spPr>
          <a:xfrm>
            <a:off x="18143537" y="7790656"/>
            <a:ext cx="7010400" cy="4953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90953" y="10704515"/>
            <a:ext cx="1084384" cy="4731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397766" y="11471701"/>
            <a:ext cx="1084384" cy="4731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314846" y="10030584"/>
            <a:ext cx="1084384" cy="12652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618363" y="11968316"/>
            <a:ext cx="985804" cy="3910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9819937" y="9390855"/>
            <a:ext cx="3673476" cy="13136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778" y="7774731"/>
            <a:ext cx="8741959" cy="4376128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82330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(4)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7327327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가입 완료 후 기다려야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5573174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아침에 바로 승인되기도 하고 하루 이틀 정도 기다려야 하기도 함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검은색으로 표시된 부분이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채팅창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주소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1" t="19659" r="31298" b="35053"/>
          <a:stretch/>
        </p:blipFill>
        <p:spPr>
          <a:xfrm>
            <a:off x="224044" y="7555796"/>
            <a:ext cx="7648574" cy="51325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3" t="16451" r="18066" b="26615"/>
          <a:stretch/>
        </p:blipFill>
        <p:spPr>
          <a:xfrm>
            <a:off x="8049672" y="7774730"/>
            <a:ext cx="8871052" cy="443552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891234" y="11819229"/>
            <a:ext cx="2416873" cy="8691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790737" y="11392488"/>
            <a:ext cx="737912" cy="3359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633472" y="11272411"/>
            <a:ext cx="670829" cy="2776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273" y="6882116"/>
            <a:ext cx="14478000" cy="74676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8104148"/>
            <a:ext cx="8741959" cy="4376128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82330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(5)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666802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코딩을 이용한 자동 응답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사용할 경우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설정을 해야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5042579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계정 관리로 들어가서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개발자도구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클릭 후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설정 클릭  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16855" y="11585903"/>
            <a:ext cx="737912" cy="3359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049890" y="12896056"/>
            <a:ext cx="185325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009937" y="11957712"/>
            <a:ext cx="4036700" cy="785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82330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(6)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786914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별도의 등록 과정을 더 거쳐야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937" y="5121497"/>
            <a:ext cx="859049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24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년도 기준으로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해당 과정 없어짐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737" y="6952456"/>
            <a:ext cx="15316200" cy="609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37" y="6098330"/>
            <a:ext cx="8153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82330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톡톡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(7)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233237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확인 클릭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46" y="6099001"/>
            <a:ext cx="19354800" cy="79032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526231" y="13353256"/>
            <a:ext cx="185325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08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6126209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서버와 클라이언트 간에 메시지를 주고 받음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2102274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Json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양식을 많이 사용하며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플랫폼 마다 양식이 다름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1) </a:t>
            </a:r>
            <a:r>
              <a:rPr kumimoji="0" lang="en-US" altLang="ko-KR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kakao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는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return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이용하여 응답하고 </a:t>
            </a:r>
            <a:r>
              <a:rPr kumimoji="0" lang="en-US" altLang="ko-KR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naver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톡톡은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post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함수를 이용하여 응답함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2)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메시지 양식도 서로 다름 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37" y="7866856"/>
            <a:ext cx="23088600" cy="58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6638036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6821913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AWS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 유명하지만 쉽고 무료이며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과금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우려가 없는 구름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IDE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가입</a:t>
            </a:r>
            <a:r>
              <a:rPr kumimoji="0" lang="ko-KR" altLang="en-US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로그인도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매우 간편함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2"/>
              </a:rPr>
              <a:t>https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2"/>
              </a:rPr>
              <a:t>://ide.goorm.io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2"/>
              </a:rPr>
              <a:t>/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)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크레딧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제도를 운영하고 있어서 서버를 사용하고 있지 않을 땐 꺼야 함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제때 안 끈다고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충정된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크레딧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이상의 금액이 부과되지는 않음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처음 사용자는 약간의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크레딧을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줘서 실습하기에 무리가 없음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813" y="8783989"/>
            <a:ext cx="4698999" cy="53568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8773" y="9195149"/>
            <a:ext cx="4648849" cy="4534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4337" y="9353096"/>
            <a:ext cx="4326117" cy="42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6638036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(2)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843774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컨테이너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특정한 용도에 특화된 컴퓨터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Flask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용 컨테이너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Flask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구동하기에 필요한 환경이 다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세팅된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컴퓨터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구름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IDE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에서는 가상의 컨테이너를 사용할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08" y="7644789"/>
            <a:ext cx="5029200" cy="64439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81447" y="10849197"/>
            <a:ext cx="185325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58383" y="13588389"/>
            <a:ext cx="185325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15" y="8345342"/>
            <a:ext cx="5701761" cy="4446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537" y="7492527"/>
            <a:ext cx="6400800" cy="671333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464312" y="12791357"/>
            <a:ext cx="185325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6460" y="8562829"/>
            <a:ext cx="5441492" cy="422852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84700" y="9322672"/>
            <a:ext cx="4553591" cy="4491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8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6638036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2198198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포트 뿐 아니라 테마 등을 바꿀 수 있고 여러 플랫폼에서 동시에 응답되는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챗봇도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구축 가능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37" y="6342856"/>
            <a:ext cx="5181600" cy="77176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291" y="6717596"/>
            <a:ext cx="14603545" cy="67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6638036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(4)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9494587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플라스크 세팅을 해주면 서버 준비 완료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13" y="7692270"/>
            <a:ext cx="7543800" cy="41065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537" y="6334177"/>
            <a:ext cx="9439274" cy="682268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79938" y="10914856"/>
            <a:ext cx="28194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649086" y="12576638"/>
            <a:ext cx="674941" cy="4408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310341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675" name="Rectangle 169">
            <a:extLst>
              <a:ext uri="{FF2B5EF4-FFF2-40B4-BE49-F238E27FC236}">
                <a16:creationId xmlns:a16="http://schemas.microsoft.com/office/drawing/2014/main" id="{B65E4D57-B7D4-4D77-85F3-25399F0FC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057313"/>
            <a:ext cx="26225500" cy="609600"/>
          </a:xfrm>
          <a:prstGeom prst="rect">
            <a:avLst/>
          </a:pr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7936468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67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챗봇의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정의와 중요성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87904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인간과의 대화를 통하여 특정한 작업을 수행할 수 있는 컴퓨터 프로그램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6012995"/>
            <a:ext cx="34160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챗봇의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중요성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6876256"/>
            <a:ext cx="1323279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1. 24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 연중무휴로 빠르고 정확한 서비스 제공 가능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7646948"/>
            <a:ext cx="1735411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시대의 흐름에 따라 증가하고 있는 비대면 서비스에 대한 필요성 충족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26" name="Picture 2" descr="프로필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15625" r="21875" b="20312"/>
          <a:stretch/>
        </p:blipFill>
        <p:spPr bwMode="auto">
          <a:xfrm>
            <a:off x="11514137" y="8552656"/>
            <a:ext cx="27432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426" y="11981656"/>
            <a:ext cx="991457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고객에게 </a:t>
            </a: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24</a:t>
            </a:r>
            <a:r>
              <a: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 서비스를 제공하는 카카오</a:t>
            </a:r>
            <a:r>
              <a:rPr kumimoji="0" lang="ko-KR" alt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뱅크 고객 센터 </a:t>
            </a:r>
            <a:r>
              <a:rPr kumimoji="0" lang="ko-KR" altLang="en-US" sz="28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6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6638036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(5)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738937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 명령 추가 이후에는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new run flask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클릭하여 실행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※new run flask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대신 다른 이름 지정 가능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port=80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으로 지정하고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꼭</a:t>
            </a:r>
            <a:r>
              <a:rPr lang="en-US" altLang="ko-KR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“</a:t>
            </a:r>
            <a:r>
              <a:rPr lang="ko-KR" altLang="en-US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저장</a:t>
            </a:r>
            <a:r>
              <a:rPr lang="en-US" altLang="ko-KR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” </a:t>
            </a:r>
            <a:r>
              <a:rPr lang="ko-KR" altLang="en-US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먼저 하고 실행할 것</a:t>
            </a:r>
            <a:r>
              <a:rPr lang="en-US" altLang="ko-KR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4400" b="1" dirty="0" err="1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Ctrl+S</a:t>
            </a:r>
            <a:r>
              <a:rPr lang="en-US" altLang="ko-KR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혹은    </a:t>
            </a:r>
            <a:r>
              <a:rPr lang="en-US" altLang="ko-KR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37" y="7154981"/>
            <a:ext cx="19659600" cy="71696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9016907" y="7574679"/>
            <a:ext cx="1828800" cy="4513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39905" y="11279174"/>
            <a:ext cx="16189831" cy="30454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599738" y="10900730"/>
            <a:ext cx="1295400" cy="3784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008" y="3853865"/>
            <a:ext cx="4753879" cy="898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94" y="5189830"/>
            <a:ext cx="4756433" cy="10404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1420137" y="3956498"/>
            <a:ext cx="609599" cy="6337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35037" b="2419"/>
          <a:stretch/>
        </p:blipFill>
        <p:spPr>
          <a:xfrm>
            <a:off x="19810288" y="6348042"/>
            <a:ext cx="513739" cy="69819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7797707" y="7583754"/>
            <a:ext cx="310660" cy="4513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420136" y="5339207"/>
            <a:ext cx="609599" cy="6337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2384" y="3972010"/>
            <a:ext cx="2497479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저장 안 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2384" y="5304708"/>
            <a:ext cx="162544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저장됨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59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6638036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(6)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3617510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Running…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 나타나야 제대로 실행된 것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표시된 부분을 복사해서 웹 브라우저에서 동작 확인 가능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7" y="6700683"/>
            <a:ext cx="19659600" cy="716963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087305" y="13508558"/>
            <a:ext cx="16189831" cy="3617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847138" y="10446432"/>
            <a:ext cx="1295400" cy="3784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739198" y="11366932"/>
            <a:ext cx="7162800" cy="5062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67351" b="1550"/>
          <a:stretch/>
        </p:blipFill>
        <p:spPr>
          <a:xfrm>
            <a:off x="21191537" y="8887226"/>
            <a:ext cx="4343399" cy="31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4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2097864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서버와 네이버 연결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37" y="5884678"/>
            <a:ext cx="21481257" cy="845917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475537" y="8781256"/>
            <a:ext cx="45720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112003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구름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IDE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서버 주소를 이벤트 받을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URL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입력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2097864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서버와 네이버 연결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(2)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37" y="5884678"/>
            <a:ext cx="21481257" cy="845917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399337" y="9543256"/>
            <a:ext cx="1219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949604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이벤트 변경 클릭하여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send, open, leave, friend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체크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kumimoji="0" lang="en-US" altLang="ko-KR" sz="4400" b="1" i="0" u="sng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echo</a:t>
            </a:r>
            <a:r>
              <a:rPr kumimoji="0" lang="ko-KR" altLang="en-US" sz="4400" b="1" i="0" u="sng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는 체크하지 말 것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156" y="7374190"/>
            <a:ext cx="6605981" cy="418861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371137" y="8781256"/>
            <a:ext cx="37338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0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2097864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서버와 네이버 연결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37" y="5884678"/>
            <a:ext cx="21481257" cy="845917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41936" y="11143456"/>
            <a:ext cx="18738057" cy="152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7091217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보내기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생성을 클릭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첫 생성 이후에는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재생성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이라고 적혀 있음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13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01" y="6186926"/>
            <a:ext cx="12827261" cy="8104953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2097864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서버와 네이버 연결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(4)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917268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이벤트 받을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URL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 보내기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Authorization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정보를 이용하여 코딩을 진행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8938" y="7698530"/>
            <a:ext cx="41148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80137" y="8299909"/>
            <a:ext cx="4114800" cy="328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476" y="8138817"/>
            <a:ext cx="7328186" cy="18685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237" y="5925056"/>
            <a:ext cx="9486900" cy="181961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8334037" y="9238456"/>
            <a:ext cx="4114800" cy="7689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022161" y="7061458"/>
            <a:ext cx="1169376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551737" y="11952346"/>
            <a:ext cx="11277600" cy="2875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8569" y="11757569"/>
            <a:ext cx="6997108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상대에게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메시지 보내는 부분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85" y="6862947"/>
            <a:ext cx="5163978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methods=[‘POST’]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필수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06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2097864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서버와 네이버 연결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(5)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0332957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코드 작성 후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저장 후 실행을 한 뒤 테스트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842" y="6098330"/>
            <a:ext cx="10288436" cy="8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4827777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서버와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연결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3617510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관리자센터에서 스킬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목록으로 이동 후 생성을 클릭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스킬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서버를 연결하여 응답을 주고 받는 형식 설계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37" y="6723856"/>
            <a:ext cx="16666172" cy="75406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360737" y="10265594"/>
            <a:ext cx="2362200" cy="9540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57937" y="7485856"/>
            <a:ext cx="968972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4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35" y="7143397"/>
            <a:ext cx="11603069" cy="3124636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4827777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서버와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연결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(2)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5077846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네이버와 마찬가지로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URL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구름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IDE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서버에 있는 것을 지정함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7937" y="9467056"/>
            <a:ext cx="5334000" cy="8009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999276" y="7274841"/>
            <a:ext cx="968972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6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4827777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서버와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연결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20779727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앞에서 언급된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파라미터를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활용하려면 특정 시나리오 안 블록에서 스킬 응답</a:t>
            </a:r>
            <a:r>
              <a:rPr kumimoji="0" lang="ko-KR" altLang="en-US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사용 가능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스킬데이터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’(=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스킬</a:t>
            </a:r>
            <a:r>
              <a:rPr kumimoji="0" lang="en-US" altLang="ko-KR" sz="4400" b="1" i="0" u="none" strike="noStrike" cap="none" normalizeH="0" baseline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kumimoji="0" lang="ko-KR" altLang="en-US" sz="4400" b="1" i="0" u="none" strike="noStrike" cap="none" normalizeH="0" baseline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사용할 경우 다른 응답은 사용할 수 없음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간단한 테스트를 위해 우선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폴백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블록을 활용해볼 것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6" y="7157588"/>
            <a:ext cx="12651831" cy="7057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277" y="8136545"/>
            <a:ext cx="12068175" cy="3010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30070"/>
          <a:stretch/>
        </p:blipFill>
        <p:spPr>
          <a:xfrm>
            <a:off x="13998477" y="11911875"/>
            <a:ext cx="10853158" cy="2448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3" y="12843024"/>
            <a:ext cx="7239000" cy="182388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84988" y="13547478"/>
            <a:ext cx="1001564" cy="8009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310341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30195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용도의 중요성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(1)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6190456"/>
            <a:ext cx="1524295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챗봇의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용도가 명확하지 않다면 정확성과 실용성이 모두 떨어짐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6952456"/>
            <a:ext cx="17020237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chatGPT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와 같은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챗봇의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경우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그 것 자체를 구현하는 것은 매우 어렵고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7781060"/>
            <a:ext cx="10743326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관련 서비스의 경우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비용이 발생할 수도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8543060"/>
            <a:ext cx="11826956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범용 </a:t>
            </a:r>
            <a:r>
              <a:rPr lang="ko-KR" alt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챗봇의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경우 정확도 이슈가 빈번하게 존재함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050" name="Picture 2" descr="Bing Chat Logo and symbol, meaning, history, PNG, bra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3" y="9606089"/>
            <a:ext cx="5562600" cy="312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atGPT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7" y="9581758"/>
            <a:ext cx="3176175" cy="317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skUp(아숙업)이 뭐에요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188" y="9346488"/>
            <a:ext cx="3784650" cy="37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2540" y="13227169"/>
            <a:ext cx="156613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Bing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채팅</a:t>
            </a: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7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765" y="13227169"/>
            <a:ext cx="16587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Chat GPT</a:t>
            </a:r>
          </a:p>
        </p:txBody>
      </p:sp>
      <p:sp>
        <p:nvSpPr>
          <p:cNvPr id="28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477" y="13227169"/>
            <a:ext cx="407284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Google Gemini(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Bard)</a:t>
            </a: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062" name="Picture 14" descr="뤼튼테크놀로지스, 'K-글로벌 스타트업 공모전' 대상 수상 - 전자신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735" y="10062200"/>
            <a:ext cx="7359769" cy="221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424" y="13227169"/>
            <a:ext cx="11235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AskUp</a:t>
            </a: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4937" y="13172453"/>
            <a:ext cx="68929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뤼튼</a:t>
            </a: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3" name="Rectangle 169">
            <a:extLst>
              <a:ext uri="{FF2B5EF4-FFF2-40B4-BE49-F238E27FC236}">
                <a16:creationId xmlns:a16="http://schemas.microsoft.com/office/drawing/2014/main" id="{B65E4D57-B7D4-4D77-85F3-25399F0FC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057313"/>
            <a:ext cx="26225500" cy="609600"/>
          </a:xfrm>
          <a:prstGeom prst="rect">
            <a:avLst/>
          </a:pr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5390390"/>
            <a:ext cx="2204129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우수한 품질의 인공지능 </a:t>
            </a:r>
            <a:r>
              <a:rPr lang="ko-KR" alt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챗봇들이라고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할지라도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모든 분야에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완벽한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응답을 제공할 수 없음</a:t>
            </a:r>
          </a:p>
        </p:txBody>
      </p:sp>
      <p:pic>
        <p:nvPicPr>
          <p:cNvPr id="1030" name="Picture 6" descr="undef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37" y="11168815"/>
            <a:ext cx="4246158" cy="156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18109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코딩과 </a:t>
            </a:r>
            <a:r>
              <a:rPr lang="ko-KR" altLang="en-US" sz="12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4827777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응답 서버와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연결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(4)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365623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return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이용하여 응답하며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양식도 </a:t>
            </a:r>
            <a:r>
              <a:rPr lang="en-US" altLang="ko-KR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naver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톡톡과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다름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배포를 할 경우 모바일에서도 결과 확인할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실습 완료하였다면 구름</a:t>
            </a:r>
            <a:r>
              <a:rPr lang="en-US" altLang="ko-KR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IDE </a:t>
            </a:r>
            <a:r>
              <a:rPr lang="ko-KR" altLang="en-US" sz="44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종료할 것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81" y="8156699"/>
            <a:ext cx="16902433" cy="60011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244"/>
          <a:stretch/>
        </p:blipFill>
        <p:spPr>
          <a:xfrm>
            <a:off x="18600737" y="4424278"/>
            <a:ext cx="7077075" cy="97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87075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2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요약 및 정리</a:t>
            </a:r>
            <a:endParaRPr lang="ko-KR" altLang="ko-KR" dirty="0"/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15807212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용도에 맞게 </a:t>
            </a: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제작 및 사용할 수 있음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21970502" cy="60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고객에게 직접 응답을 할 경우라면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챗봇이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필요없음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일부 메시지에 대하여 자동 응답을 원할 경우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사용할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028700" lvl="1" indent="-571500">
              <a:buFontTx/>
              <a:buChar char="-"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카카오톡의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경우 코딩 없이 자동 응답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손쉽게 만들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028700" lvl="1" indent="-571500">
              <a:buFontTx/>
              <a:buChar char="-"/>
            </a:pP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이외에도 코딩 없이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만들 수 있음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028700" lvl="1" indent="-571500">
              <a:buFontTx/>
              <a:buChar char="-"/>
            </a:pP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Rule base(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규칙 기반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만들 경우 규칙에 따라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if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문과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select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문으로도 응답 가능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028700" lvl="1" indent="-571500">
              <a:buFontTx/>
              <a:buChar char="-"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직접 코딩한 머신 러닝을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챗봇에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적용시킬 수도 있음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028700" lvl="1" indent="-571500">
              <a:buFontTx/>
              <a:buChar char="-"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챗봇의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경우 타임 아웃이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초라서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이를 고려해야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실무라고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무조건 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챗봇만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사용하는 것은 아니고 경우에 따라선 사용자의 응답과 용건을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kumimoji="0" lang="en-US" altLang="ko-KR" sz="4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kumimoji="0" lang="en-US" altLang="ko-KR" sz="2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제한한 규칙 기반의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 뱅크 </a:t>
            </a: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등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 많이 사용되기도 하며 더 유용하기도 함</a:t>
            </a:r>
            <a:endParaRPr kumimoji="0" lang="en-US" altLang="ko-KR" sz="4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6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310341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289129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용도의 중요성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(2)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8282249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목적이 명확하고 규칙까지 정해진다면 정확성과 실용성 모두 확보할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8105919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1)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 뱅크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챗봇의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경우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해당 서비스에 대한 대답은 정확성을 보증함</a:t>
            </a:r>
            <a:endParaRPr lang="en-US" altLang="ko-KR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2)</a:t>
            </a:r>
            <a:r>
              <a:rPr kumimoji="0" lang="en-US" altLang="ko-KR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44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사용자의 질문을 제한하여 확실히 답할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 있는 부분에만 답을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822" b="50202"/>
          <a:stretch/>
        </p:blipFill>
        <p:spPr>
          <a:xfrm>
            <a:off x="9529653" y="7409656"/>
            <a:ext cx="6250589" cy="6035686"/>
          </a:xfrm>
          <a:prstGeom prst="rect">
            <a:avLst/>
          </a:prstGeom>
        </p:spPr>
      </p:pic>
      <p:sp>
        <p:nvSpPr>
          <p:cNvPr id="29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737" y="13608169"/>
            <a:ext cx="1094690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용도 및 질문은 제한되지만 확실한 응답을 보장하는 카카오 뱅크 </a:t>
            </a:r>
            <a:r>
              <a:rPr lang="ko-KR" alt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Rectangle 169">
            <a:extLst>
              <a:ext uri="{FF2B5EF4-FFF2-40B4-BE49-F238E27FC236}">
                <a16:creationId xmlns:a16="http://schemas.microsoft.com/office/drawing/2014/main" id="{B65E4D57-B7D4-4D77-85F3-25399F0FC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057313"/>
            <a:ext cx="26225500" cy="609600"/>
          </a:xfrm>
          <a:prstGeom prst="rect">
            <a:avLst/>
          </a:pr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736419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요약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1432443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채널을 개설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후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해당 채널과 연결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744" y="11600656"/>
            <a:ext cx="45070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i.kakao.com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 후 화면</a:t>
            </a: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Rectangle 169">
            <a:extLst>
              <a:ext uri="{FF2B5EF4-FFF2-40B4-BE49-F238E27FC236}">
                <a16:creationId xmlns:a16="http://schemas.microsoft.com/office/drawing/2014/main" id="{B65E4D57-B7D4-4D77-85F3-25399F0FC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057313"/>
            <a:ext cx="26225500" cy="609600"/>
          </a:xfrm>
          <a:prstGeom prst="rect">
            <a:avLst/>
          </a:pr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765823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i.kakao.com 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접속하여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채널과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챗봇을</a:t>
            </a: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개설할 수 있음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08" y="8839397"/>
            <a:ext cx="6843740" cy="253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12"/>
          <a:stretch/>
        </p:blipFill>
        <p:spPr>
          <a:xfrm>
            <a:off x="19362737" y="8422410"/>
            <a:ext cx="6094523" cy="30132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182" y="7011028"/>
            <a:ext cx="9145276" cy="6192114"/>
          </a:xfrm>
          <a:prstGeom prst="rect">
            <a:avLst/>
          </a:prstGeom>
        </p:spPr>
      </p:pic>
      <p:sp>
        <p:nvSpPr>
          <p:cNvPr id="19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72147" y="13414784"/>
            <a:ext cx="148438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채널 개설</a:t>
            </a: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6337" y="11647307"/>
            <a:ext cx="148438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</a:t>
            </a: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39752" y="12227841"/>
            <a:ext cx="1600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6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(1)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645529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챗봇에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연결할 채널을 개설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41705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2222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04" y="5789712"/>
            <a:ext cx="8478433" cy="81831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045" y="7242903"/>
            <a:ext cx="9172884" cy="50764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2337" y="7358088"/>
            <a:ext cx="5603473" cy="42866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19497" y="8400256"/>
            <a:ext cx="4295110" cy="1828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19497" y="11404915"/>
            <a:ext cx="4295110" cy="1033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978473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카카오톡</a:t>
            </a:r>
            <a:r>
              <a:rPr lang="ko-KR" altLang="en-US" sz="12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3795039"/>
            <a:ext cx="8542403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6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r>
              <a:rPr lang="ko-KR" altLang="en-US" sz="6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개설 방법 상세</a:t>
            </a:r>
            <a:r>
              <a:rPr lang="en-US" altLang="ko-KR" sz="6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(2)</a:t>
            </a:r>
            <a:endParaRPr lang="en-US" altLang="ko-KR" sz="67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3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13" y="5123656"/>
            <a:ext cx="770403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개설한 채널을 공개 설정해야 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52" y="5961856"/>
            <a:ext cx="1253388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공개 설정해야 나 이외의 다른 사람도 채팅이 가능함</a:t>
            </a:r>
            <a:endParaRPr kumimoji="0" lang="en-US" altLang="ko-KR" sz="4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337" y="6789004"/>
            <a:ext cx="8802328" cy="7468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537" y="8784855"/>
            <a:ext cx="5134721" cy="347694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70937" y="12261794"/>
            <a:ext cx="3276600" cy="21458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095537" y="9009856"/>
            <a:ext cx="5334000" cy="31818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8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1626</Words>
  <Application>Microsoft Office PowerPoint</Application>
  <PresentationFormat>사용자 지정</PresentationFormat>
  <Paragraphs>246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KB</cp:lastModifiedBy>
  <cp:revision>215</cp:revision>
  <dcterms:created xsi:type="dcterms:W3CDTF">2006-08-16T00:00:00Z</dcterms:created>
  <dcterms:modified xsi:type="dcterms:W3CDTF">2024-04-26T09:01:22Z</dcterms:modified>
</cp:coreProperties>
</file>